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48" r:id="rId1"/>
  </p:sldMasterIdLst>
  <p:notesMasterIdLst>
    <p:notesMasterId r:id="rId18"/>
  </p:notesMasterIdLst>
  <p:sldIdLst>
    <p:sldId id="282" r:id="rId2"/>
    <p:sldId id="283" r:id="rId3"/>
    <p:sldId id="284" r:id="rId4"/>
    <p:sldId id="287" r:id="rId5"/>
    <p:sldId id="288" r:id="rId6"/>
    <p:sldId id="289" r:id="rId7"/>
    <p:sldId id="285" r:id="rId8"/>
    <p:sldId id="286" r:id="rId9"/>
    <p:sldId id="290" r:id="rId10"/>
    <p:sldId id="291" r:id="rId11"/>
    <p:sldId id="296" r:id="rId12"/>
    <p:sldId id="292" r:id="rId13"/>
    <p:sldId id="295" r:id="rId14"/>
    <p:sldId id="300" r:id="rId15"/>
    <p:sldId id="293" r:id="rId16"/>
    <p:sldId id="297" r:id="rId1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83" d="100"/>
          <a:sy n="83" d="100"/>
        </p:scale>
        <p:origin x="47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2.png>
</file>

<file path=ppt/media/image3.jpe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6F7119-4334-419A-B34A-F5A02308876A}" type="datetimeFigureOut">
              <a:rPr lang="ru-RU" smtClean="0"/>
              <a:t>16-03-2021</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772C32-6039-4BAB-BD21-6E8676A002DB}" type="slidenum">
              <a:rPr lang="ru-RU" smtClean="0"/>
              <a:t>‹#›</a:t>
            </a:fld>
            <a:endParaRPr lang="ru-RU"/>
          </a:p>
        </p:txBody>
      </p:sp>
    </p:spTree>
    <p:extLst>
      <p:ext uri="{BB962C8B-B14F-4D97-AF65-F5344CB8AC3E}">
        <p14:creationId xmlns:p14="http://schemas.microsoft.com/office/powerpoint/2010/main" val="857114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Graph27</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10</a:t>
            </a:fld>
            <a:endParaRPr lang="ru-RU"/>
          </a:p>
        </p:txBody>
      </p:sp>
    </p:spTree>
    <p:extLst>
      <p:ext uri="{BB962C8B-B14F-4D97-AF65-F5344CB8AC3E}">
        <p14:creationId xmlns:p14="http://schemas.microsoft.com/office/powerpoint/2010/main" val="800402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Graph26</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11</a:t>
            </a:fld>
            <a:endParaRPr lang="ru-RU"/>
          </a:p>
        </p:txBody>
      </p:sp>
    </p:spTree>
    <p:extLst>
      <p:ext uri="{BB962C8B-B14F-4D97-AF65-F5344CB8AC3E}">
        <p14:creationId xmlns:p14="http://schemas.microsoft.com/office/powerpoint/2010/main" val="138945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Hot e-influence</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12</a:t>
            </a:fld>
            <a:endParaRPr lang="ru-RU"/>
          </a:p>
        </p:txBody>
      </p:sp>
    </p:spTree>
    <p:extLst>
      <p:ext uri="{BB962C8B-B14F-4D97-AF65-F5344CB8AC3E}">
        <p14:creationId xmlns:p14="http://schemas.microsoft.com/office/powerpoint/2010/main" val="1671959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Graph28</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13</a:t>
            </a:fld>
            <a:endParaRPr lang="ru-RU"/>
          </a:p>
        </p:txBody>
      </p:sp>
    </p:spTree>
    <p:extLst>
      <p:ext uri="{BB962C8B-B14F-4D97-AF65-F5344CB8AC3E}">
        <p14:creationId xmlns:p14="http://schemas.microsoft.com/office/powerpoint/2010/main" val="903700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Graph30</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14</a:t>
            </a:fld>
            <a:endParaRPr lang="ru-RU"/>
          </a:p>
        </p:txBody>
      </p:sp>
    </p:spTree>
    <p:extLst>
      <p:ext uri="{BB962C8B-B14F-4D97-AF65-F5344CB8AC3E}">
        <p14:creationId xmlns:p14="http://schemas.microsoft.com/office/powerpoint/2010/main" val="302744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Graph32</a:t>
            </a:r>
            <a:endParaRPr lang="ru-RU" dirty="0"/>
          </a:p>
        </p:txBody>
      </p:sp>
      <p:sp>
        <p:nvSpPr>
          <p:cNvPr id="4" name="Номер слайда 3"/>
          <p:cNvSpPr>
            <a:spLocks noGrp="1"/>
          </p:cNvSpPr>
          <p:nvPr>
            <p:ph type="sldNum" sz="quarter" idx="10"/>
          </p:nvPr>
        </p:nvSpPr>
        <p:spPr/>
        <p:txBody>
          <a:bodyPr/>
          <a:lstStyle/>
          <a:p>
            <a:fld id="{53772C32-6039-4BAB-BD21-6E8676A002DB}" type="slidenum">
              <a:rPr lang="ru-RU" smtClean="0"/>
              <a:t>15</a:t>
            </a:fld>
            <a:endParaRPr lang="ru-RU"/>
          </a:p>
        </p:txBody>
      </p:sp>
    </p:spTree>
    <p:extLst>
      <p:ext uri="{BB962C8B-B14F-4D97-AF65-F5344CB8AC3E}">
        <p14:creationId xmlns:p14="http://schemas.microsoft.com/office/powerpoint/2010/main" val="2189253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DAEC8C-9098-435B-B4EC-0EB88D2B8219}"/>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086BD1EF-75CB-4897-B1B6-681F567885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AA3995EE-9020-464F-98B7-3BB03F2F12A1}"/>
              </a:ext>
            </a:extLst>
          </p:cNvPr>
          <p:cNvSpPr>
            <a:spLocks noGrp="1"/>
          </p:cNvSpPr>
          <p:nvPr>
            <p:ph type="dt" sz="half" idx="10"/>
          </p:nvPr>
        </p:nvSpPr>
        <p:spPr>
          <a:xfrm>
            <a:off x="838200" y="6356350"/>
            <a:ext cx="2743200" cy="365125"/>
          </a:xfrm>
          <a:prstGeom prst="rect">
            <a:avLst/>
          </a:prstGeom>
        </p:spPr>
        <p:txBody>
          <a:bodyPr/>
          <a:lstStyle/>
          <a:p>
            <a:fld id="{0A24B69E-461D-471E-A2C1-67C1F2DC1A1C}" type="datetime1">
              <a:rPr lang="ru-RU" smtClean="0"/>
              <a:t>16-03-2021</a:t>
            </a:fld>
            <a:endParaRPr lang="ru-RU"/>
          </a:p>
        </p:txBody>
      </p:sp>
      <p:sp>
        <p:nvSpPr>
          <p:cNvPr id="5" name="Нижний колонтитул 4">
            <a:extLst>
              <a:ext uri="{FF2B5EF4-FFF2-40B4-BE49-F238E27FC236}">
                <a16:creationId xmlns:a16="http://schemas.microsoft.com/office/drawing/2014/main" id="{114B5096-0D85-42D2-AFC4-45B525040C8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518AA41-C055-445E-9B79-8FA2F47A109E}"/>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3008377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0BD0BEB-D0F9-4B3F-9D4D-AA5865F01A9C}"/>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B26BC762-354D-4E44-9C06-4FFB7915907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3308728-9D46-4AEE-AFD7-A991E584A973}"/>
              </a:ext>
            </a:extLst>
          </p:cNvPr>
          <p:cNvSpPr>
            <a:spLocks noGrp="1"/>
          </p:cNvSpPr>
          <p:nvPr>
            <p:ph type="dt" sz="half" idx="10"/>
          </p:nvPr>
        </p:nvSpPr>
        <p:spPr>
          <a:xfrm>
            <a:off x="838200" y="6356350"/>
            <a:ext cx="2743200" cy="365125"/>
          </a:xfrm>
          <a:prstGeom prst="rect">
            <a:avLst/>
          </a:prstGeom>
        </p:spPr>
        <p:txBody>
          <a:bodyPr/>
          <a:lstStyle/>
          <a:p>
            <a:fld id="{05592C45-EFC7-4F24-B4DE-F2D4BBC16A35}" type="datetime1">
              <a:rPr lang="ru-RU" smtClean="0"/>
              <a:t>16-03-2021</a:t>
            </a:fld>
            <a:endParaRPr lang="ru-RU"/>
          </a:p>
        </p:txBody>
      </p:sp>
      <p:sp>
        <p:nvSpPr>
          <p:cNvPr id="5" name="Нижний колонтитул 4">
            <a:extLst>
              <a:ext uri="{FF2B5EF4-FFF2-40B4-BE49-F238E27FC236}">
                <a16:creationId xmlns:a16="http://schemas.microsoft.com/office/drawing/2014/main" id="{5E8941E5-5FF8-4495-B614-939CE9D17E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6D97A5A-2C62-483B-A102-8CA4031F4F74}"/>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1222561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0AC89E37-73A3-40CE-853E-9CA0B9D634E7}"/>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FEAEC597-AD45-40F1-A5A9-734883739F1D}"/>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9F94302-2A7D-445C-80AB-EDEF68A58AB5}"/>
              </a:ext>
            </a:extLst>
          </p:cNvPr>
          <p:cNvSpPr>
            <a:spLocks noGrp="1"/>
          </p:cNvSpPr>
          <p:nvPr>
            <p:ph type="dt" sz="half" idx="10"/>
          </p:nvPr>
        </p:nvSpPr>
        <p:spPr>
          <a:xfrm>
            <a:off x="838200" y="6356350"/>
            <a:ext cx="2743200" cy="365125"/>
          </a:xfrm>
          <a:prstGeom prst="rect">
            <a:avLst/>
          </a:prstGeom>
        </p:spPr>
        <p:txBody>
          <a:bodyPr/>
          <a:lstStyle/>
          <a:p>
            <a:fld id="{39F78849-7480-40C8-94AF-973487596084}" type="datetime1">
              <a:rPr lang="ru-RU" smtClean="0"/>
              <a:t>16-03-2021</a:t>
            </a:fld>
            <a:endParaRPr lang="ru-RU"/>
          </a:p>
        </p:txBody>
      </p:sp>
      <p:sp>
        <p:nvSpPr>
          <p:cNvPr id="5" name="Нижний колонтитул 4">
            <a:extLst>
              <a:ext uri="{FF2B5EF4-FFF2-40B4-BE49-F238E27FC236}">
                <a16:creationId xmlns:a16="http://schemas.microsoft.com/office/drawing/2014/main" id="{8F4709C3-F371-4FCC-A447-DB428AE33C0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163BAC0-E497-4D7B-814F-E85D93B7FC07}"/>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2453316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D34D276-1865-454B-84A7-67D94CA42877}"/>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1BCFEF3-EE03-40B6-94EF-1E93BAD5E5C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Нижний колонтитул 4">
            <a:extLst>
              <a:ext uri="{FF2B5EF4-FFF2-40B4-BE49-F238E27FC236}">
                <a16:creationId xmlns:a16="http://schemas.microsoft.com/office/drawing/2014/main" id="{7F17D565-1B5D-4BF0-AD45-A91F36517D5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3C96B1-E07D-42C6-87AD-10BF5515404C}"/>
              </a:ext>
            </a:extLst>
          </p:cNvPr>
          <p:cNvSpPr>
            <a:spLocks noGrp="1"/>
          </p:cNvSpPr>
          <p:nvPr>
            <p:ph type="sldNum" sz="quarter" idx="12"/>
          </p:nvPr>
        </p:nvSpPr>
        <p:spPr>
          <a:xfrm>
            <a:off x="0" y="6356350"/>
            <a:ext cx="542192" cy="365125"/>
          </a:xfrm>
        </p:spPr>
        <p:txBody>
          <a:bodyPr/>
          <a:lstStyle/>
          <a:p>
            <a:fld id="{DFEC5E37-ECDE-4101-93A1-F9B142F2AB5E}" type="slidenum">
              <a:rPr lang="ru-RU" smtClean="0"/>
              <a:t>‹#›</a:t>
            </a:fld>
            <a:endParaRPr lang="ru-RU" dirty="0"/>
          </a:p>
        </p:txBody>
      </p:sp>
    </p:spTree>
    <p:extLst>
      <p:ext uri="{BB962C8B-B14F-4D97-AF65-F5344CB8AC3E}">
        <p14:creationId xmlns:p14="http://schemas.microsoft.com/office/powerpoint/2010/main" val="2285229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C2FBB9-9F13-49A2-A84D-22973A608EBB}"/>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85C09BC0-7267-4394-9483-25676B029C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F9837F10-9CCA-4A7D-ADAF-4583BB651D39}"/>
              </a:ext>
            </a:extLst>
          </p:cNvPr>
          <p:cNvSpPr>
            <a:spLocks noGrp="1"/>
          </p:cNvSpPr>
          <p:nvPr>
            <p:ph type="dt" sz="half" idx="10"/>
          </p:nvPr>
        </p:nvSpPr>
        <p:spPr>
          <a:xfrm>
            <a:off x="838200" y="6356350"/>
            <a:ext cx="2743200" cy="365125"/>
          </a:xfrm>
          <a:prstGeom prst="rect">
            <a:avLst/>
          </a:prstGeom>
        </p:spPr>
        <p:txBody>
          <a:bodyPr/>
          <a:lstStyle/>
          <a:p>
            <a:fld id="{E61E9E58-2B81-40AD-B2AD-EF6A82136520}" type="datetime1">
              <a:rPr lang="ru-RU" smtClean="0"/>
              <a:t>16-03-2021</a:t>
            </a:fld>
            <a:endParaRPr lang="ru-RU"/>
          </a:p>
        </p:txBody>
      </p:sp>
      <p:sp>
        <p:nvSpPr>
          <p:cNvPr id="5" name="Нижний колонтитул 4">
            <a:extLst>
              <a:ext uri="{FF2B5EF4-FFF2-40B4-BE49-F238E27FC236}">
                <a16:creationId xmlns:a16="http://schemas.microsoft.com/office/drawing/2014/main" id="{9DAD2CBD-D896-4183-B079-205546D12F0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7C8AF90-0073-4D92-B78F-1946522D16BE}"/>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1750593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D294033-F6FB-49D8-AD3B-5C24CDE39BD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73FD6704-FF0A-4EB0-ABFE-01E2A90E3449}"/>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64C94807-C26B-42E4-8539-990F6734E3CA}"/>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DFF90094-B9A5-4A29-BBD4-5A132DA72A9B}"/>
              </a:ext>
            </a:extLst>
          </p:cNvPr>
          <p:cNvSpPr>
            <a:spLocks noGrp="1"/>
          </p:cNvSpPr>
          <p:nvPr>
            <p:ph type="dt" sz="half" idx="10"/>
          </p:nvPr>
        </p:nvSpPr>
        <p:spPr>
          <a:xfrm>
            <a:off x="838200" y="6356350"/>
            <a:ext cx="2743200" cy="365125"/>
          </a:xfrm>
          <a:prstGeom prst="rect">
            <a:avLst/>
          </a:prstGeom>
        </p:spPr>
        <p:txBody>
          <a:bodyPr/>
          <a:lstStyle/>
          <a:p>
            <a:fld id="{26B98CB5-6C77-47FE-A8E6-E4FE3C79F43C}" type="datetime1">
              <a:rPr lang="ru-RU" smtClean="0"/>
              <a:t>16-03-2021</a:t>
            </a:fld>
            <a:endParaRPr lang="ru-RU"/>
          </a:p>
        </p:txBody>
      </p:sp>
      <p:sp>
        <p:nvSpPr>
          <p:cNvPr id="6" name="Нижний колонтитул 5">
            <a:extLst>
              <a:ext uri="{FF2B5EF4-FFF2-40B4-BE49-F238E27FC236}">
                <a16:creationId xmlns:a16="http://schemas.microsoft.com/office/drawing/2014/main" id="{3B96B58E-D46F-46D4-8DB6-E044D52D80C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F5A0EEC-E4AB-4FE4-B5C7-29B51A380EEE}"/>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1095882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FC58608-FD98-4D54-B440-BA470828386F}"/>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27592F81-41E7-468A-A59E-0FF079BF3C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0CCB0769-F43D-485A-90FE-6AED1292A0CB}"/>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D45AB4EB-8D99-4A8F-8BB0-BDF073A65E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EFABF509-260D-4BDE-BA49-642AEEE5AF64}"/>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C617AFCD-3D42-4B13-9092-B077CF44D300}"/>
              </a:ext>
            </a:extLst>
          </p:cNvPr>
          <p:cNvSpPr>
            <a:spLocks noGrp="1"/>
          </p:cNvSpPr>
          <p:nvPr>
            <p:ph type="dt" sz="half" idx="10"/>
          </p:nvPr>
        </p:nvSpPr>
        <p:spPr>
          <a:xfrm>
            <a:off x="838200" y="6356350"/>
            <a:ext cx="2743200" cy="365125"/>
          </a:xfrm>
          <a:prstGeom prst="rect">
            <a:avLst/>
          </a:prstGeom>
        </p:spPr>
        <p:txBody>
          <a:bodyPr/>
          <a:lstStyle/>
          <a:p>
            <a:fld id="{5D208EF5-EF50-4ACF-8DAC-4D598915BD89}" type="datetime1">
              <a:rPr lang="ru-RU" smtClean="0"/>
              <a:t>16-03-2021</a:t>
            </a:fld>
            <a:endParaRPr lang="ru-RU"/>
          </a:p>
        </p:txBody>
      </p:sp>
      <p:sp>
        <p:nvSpPr>
          <p:cNvPr id="8" name="Нижний колонтитул 7">
            <a:extLst>
              <a:ext uri="{FF2B5EF4-FFF2-40B4-BE49-F238E27FC236}">
                <a16:creationId xmlns:a16="http://schemas.microsoft.com/office/drawing/2014/main" id="{65A36C81-368C-4FF8-9592-F5F05A379C46}"/>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1939BBFD-E5BB-4CBB-8B78-C404979F7209}"/>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1120245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F3202F-49CF-4AA5-A621-AF2044895E8F}"/>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3699BDA7-B7C9-4A3D-A2DC-47AA2146A143}"/>
              </a:ext>
            </a:extLst>
          </p:cNvPr>
          <p:cNvSpPr>
            <a:spLocks noGrp="1"/>
          </p:cNvSpPr>
          <p:nvPr>
            <p:ph type="dt" sz="half" idx="10"/>
          </p:nvPr>
        </p:nvSpPr>
        <p:spPr>
          <a:xfrm>
            <a:off x="838200" y="6356350"/>
            <a:ext cx="2743200" cy="365125"/>
          </a:xfrm>
          <a:prstGeom prst="rect">
            <a:avLst/>
          </a:prstGeom>
        </p:spPr>
        <p:txBody>
          <a:bodyPr/>
          <a:lstStyle/>
          <a:p>
            <a:fld id="{850785F4-F8C7-4BEC-ABE2-41E9EB3AA716}" type="datetime1">
              <a:rPr lang="ru-RU" smtClean="0"/>
              <a:t>16-03-2021</a:t>
            </a:fld>
            <a:endParaRPr lang="ru-RU"/>
          </a:p>
        </p:txBody>
      </p:sp>
      <p:sp>
        <p:nvSpPr>
          <p:cNvPr id="4" name="Нижний колонтитул 3">
            <a:extLst>
              <a:ext uri="{FF2B5EF4-FFF2-40B4-BE49-F238E27FC236}">
                <a16:creationId xmlns:a16="http://schemas.microsoft.com/office/drawing/2014/main" id="{9E8E586E-7436-4F9D-90A0-47B3F6E5DC4A}"/>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FA80E986-089B-4B4E-9719-A25A2D0E9A35}"/>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1259322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A5AE9E7-D3C7-48D4-A3F7-7A0A4471FE9A}"/>
              </a:ext>
            </a:extLst>
          </p:cNvPr>
          <p:cNvSpPr>
            <a:spLocks noGrp="1"/>
          </p:cNvSpPr>
          <p:nvPr>
            <p:ph type="dt" sz="half" idx="10"/>
          </p:nvPr>
        </p:nvSpPr>
        <p:spPr>
          <a:xfrm>
            <a:off x="838200" y="6356350"/>
            <a:ext cx="2743200" cy="365125"/>
          </a:xfrm>
          <a:prstGeom prst="rect">
            <a:avLst/>
          </a:prstGeom>
        </p:spPr>
        <p:txBody>
          <a:bodyPr/>
          <a:lstStyle/>
          <a:p>
            <a:fld id="{A55C3321-1815-4BBC-8CCE-39F6177F7716}" type="datetime1">
              <a:rPr lang="ru-RU" smtClean="0"/>
              <a:t>16-03-2021</a:t>
            </a:fld>
            <a:endParaRPr lang="ru-RU"/>
          </a:p>
        </p:txBody>
      </p:sp>
      <p:sp>
        <p:nvSpPr>
          <p:cNvPr id="3" name="Нижний колонтитул 2">
            <a:extLst>
              <a:ext uri="{FF2B5EF4-FFF2-40B4-BE49-F238E27FC236}">
                <a16:creationId xmlns:a16="http://schemas.microsoft.com/office/drawing/2014/main" id="{0A2A46AA-B97E-42DF-87C1-52BE8ED0462D}"/>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73A8C1F-ED3B-4F1D-83CE-B12ACDE19D79}"/>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762547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C38895-538F-4912-B583-3AC0435E5141}"/>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2596AE4D-38A8-49B9-AFCD-1F82A74A61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01829D8D-3358-4299-AE85-5A8142EFB1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8723EA6-44ED-4E43-84CE-82B580252DD8}"/>
              </a:ext>
            </a:extLst>
          </p:cNvPr>
          <p:cNvSpPr>
            <a:spLocks noGrp="1"/>
          </p:cNvSpPr>
          <p:nvPr>
            <p:ph type="dt" sz="half" idx="10"/>
          </p:nvPr>
        </p:nvSpPr>
        <p:spPr>
          <a:xfrm>
            <a:off x="838200" y="6356350"/>
            <a:ext cx="2743200" cy="365125"/>
          </a:xfrm>
          <a:prstGeom prst="rect">
            <a:avLst/>
          </a:prstGeom>
        </p:spPr>
        <p:txBody>
          <a:bodyPr/>
          <a:lstStyle/>
          <a:p>
            <a:fld id="{3C090EDD-39FD-4940-B52F-2102A66F5C6A}" type="datetime1">
              <a:rPr lang="ru-RU" smtClean="0"/>
              <a:t>16-03-2021</a:t>
            </a:fld>
            <a:endParaRPr lang="ru-RU"/>
          </a:p>
        </p:txBody>
      </p:sp>
      <p:sp>
        <p:nvSpPr>
          <p:cNvPr id="6" name="Нижний колонтитул 5">
            <a:extLst>
              <a:ext uri="{FF2B5EF4-FFF2-40B4-BE49-F238E27FC236}">
                <a16:creationId xmlns:a16="http://schemas.microsoft.com/office/drawing/2014/main" id="{B48481D8-3A81-4165-9812-60BCD15848CF}"/>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1EEDB1B-D5F7-4BA2-8201-A3DF80A6D22A}"/>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2874917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D08FAC0-1314-4C91-9D84-3C0F0DEC5621}"/>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766DC0C4-90B1-4554-8FAD-64EC0861B3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5151A42F-3DE7-430A-B128-ED7A020251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E848494C-A2AE-4F10-8FB7-78F726771A49}"/>
              </a:ext>
            </a:extLst>
          </p:cNvPr>
          <p:cNvSpPr>
            <a:spLocks noGrp="1"/>
          </p:cNvSpPr>
          <p:nvPr>
            <p:ph type="dt" sz="half" idx="10"/>
          </p:nvPr>
        </p:nvSpPr>
        <p:spPr>
          <a:xfrm>
            <a:off x="838200" y="6356350"/>
            <a:ext cx="2743200" cy="365125"/>
          </a:xfrm>
          <a:prstGeom prst="rect">
            <a:avLst/>
          </a:prstGeom>
        </p:spPr>
        <p:txBody>
          <a:bodyPr/>
          <a:lstStyle/>
          <a:p>
            <a:fld id="{5E1BB0F0-3312-4B38-89AC-F8E99C049C1A}" type="datetime1">
              <a:rPr lang="ru-RU" smtClean="0"/>
              <a:t>16-03-2021</a:t>
            </a:fld>
            <a:endParaRPr lang="ru-RU"/>
          </a:p>
        </p:txBody>
      </p:sp>
      <p:sp>
        <p:nvSpPr>
          <p:cNvPr id="6" name="Нижний колонтитул 5">
            <a:extLst>
              <a:ext uri="{FF2B5EF4-FFF2-40B4-BE49-F238E27FC236}">
                <a16:creationId xmlns:a16="http://schemas.microsoft.com/office/drawing/2014/main" id="{BB2CF4D2-9DFB-4F12-A35C-9DE9A6E9DC9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586C5E5-4351-4DF3-A175-83248DEFA43B}"/>
              </a:ext>
            </a:extLst>
          </p:cNvPr>
          <p:cNvSpPr>
            <a:spLocks noGrp="1"/>
          </p:cNvSpPr>
          <p:nvPr>
            <p:ph type="sldNum" sz="quarter" idx="12"/>
          </p:nvPr>
        </p:nvSpPr>
        <p:spPr/>
        <p:txBody>
          <a:bodyPr/>
          <a:lstStyle/>
          <a:p>
            <a:fld id="{DFEC5E37-ECDE-4101-93A1-F9B142F2AB5E}" type="slidenum">
              <a:rPr lang="ru-RU" smtClean="0"/>
              <a:t>‹#›</a:t>
            </a:fld>
            <a:endParaRPr lang="ru-RU"/>
          </a:p>
        </p:txBody>
      </p:sp>
    </p:spTree>
    <p:extLst>
      <p:ext uri="{BB962C8B-B14F-4D97-AF65-F5344CB8AC3E}">
        <p14:creationId xmlns:p14="http://schemas.microsoft.com/office/powerpoint/2010/main" val="4061167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C8CD53E-3E59-4B05-B7F5-3F0CF865FC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80EE2885-7830-40A1-B7F4-8F63DCC6B4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Нижний колонтитул 4">
            <a:extLst>
              <a:ext uri="{FF2B5EF4-FFF2-40B4-BE49-F238E27FC236}">
                <a16:creationId xmlns:a16="http://schemas.microsoft.com/office/drawing/2014/main" id="{E326ED3D-3D2B-4D0E-B3E9-17B0DB7AC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ABAC5B9F-4469-4D68-A4CD-456977F8806B}"/>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DFEC5E37-ECDE-4101-93A1-F9B142F2AB5E}" type="slidenum">
              <a:rPr lang="ru-RU" smtClean="0"/>
              <a:pPr algn="l"/>
              <a:t>‹#›</a:t>
            </a:fld>
            <a:endParaRPr lang="ru-RU" dirty="0"/>
          </a:p>
        </p:txBody>
      </p:sp>
    </p:spTree>
    <p:extLst>
      <p:ext uri="{BB962C8B-B14F-4D97-AF65-F5344CB8AC3E}">
        <p14:creationId xmlns:p14="http://schemas.microsoft.com/office/powerpoint/2010/main" val="29887038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9ACDA6E-C5E8-4262-B122-FAD09DDD8EF8}"/>
              </a:ext>
            </a:extLst>
          </p:cNvPr>
          <p:cNvSpPr txBox="1"/>
          <p:nvPr/>
        </p:nvSpPr>
        <p:spPr>
          <a:xfrm>
            <a:off x="2797628" y="2090172"/>
            <a:ext cx="6596743" cy="2308324"/>
          </a:xfrm>
          <a:prstGeom prst="rect">
            <a:avLst/>
          </a:prstGeom>
          <a:noFill/>
        </p:spPr>
        <p:txBody>
          <a:bodyPr wrap="square" rtlCol="0">
            <a:spAutoFit/>
          </a:bodyPr>
          <a:lstStyle/>
          <a:p>
            <a:pPr algn="ctr"/>
            <a:r>
              <a:rPr lang="en-US" sz="2400" dirty="0"/>
              <a:t>FSSR data analysis (explanation)</a:t>
            </a:r>
          </a:p>
          <a:p>
            <a:pPr algn="ctr"/>
            <a:endParaRPr lang="en-US" sz="2400" dirty="0"/>
          </a:p>
          <a:p>
            <a:pPr algn="ctr"/>
            <a:r>
              <a:rPr lang="en-US" sz="2400" b="1" dirty="0"/>
              <a:t>„Study of a Titanium wire </a:t>
            </a:r>
            <a:r>
              <a:rPr lang="en-US" sz="2400" b="1" dirty="0" err="1"/>
              <a:t>isochorically</a:t>
            </a:r>
            <a:r>
              <a:rPr lang="en-US" sz="2400" b="1" dirty="0"/>
              <a:t> heated</a:t>
            </a:r>
            <a:br>
              <a:rPr lang="en-US" sz="2400" b="1" dirty="0"/>
            </a:br>
            <a:r>
              <a:rPr lang="en-US" sz="2400" b="1" dirty="0"/>
              <a:t>by laser-accelerated electrons” </a:t>
            </a:r>
            <a:br>
              <a:rPr lang="en-US" sz="2400" dirty="0"/>
            </a:br>
            <a:endParaRPr lang="en-US" sz="2400" dirty="0"/>
          </a:p>
          <a:p>
            <a:pPr algn="ctr"/>
            <a:r>
              <a:rPr lang="en-US" sz="2400" dirty="0"/>
              <a:t>P166 – Phelix (GSI), 02-20 April 2018</a:t>
            </a:r>
            <a:endParaRPr lang="ru-RU" sz="2400" dirty="0"/>
          </a:p>
        </p:txBody>
      </p:sp>
    </p:spTree>
    <p:extLst>
      <p:ext uri="{BB962C8B-B14F-4D97-AF65-F5344CB8AC3E}">
        <p14:creationId xmlns:p14="http://schemas.microsoft.com/office/powerpoint/2010/main" val="1093079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4033C028-C5AB-4521-83BE-76CB0FA8A49D}"/>
              </a:ext>
            </a:extLst>
          </p:cNvPr>
          <p:cNvSpPr/>
          <p:nvPr/>
        </p:nvSpPr>
        <p:spPr>
          <a:xfrm>
            <a:off x="0" y="1457337"/>
            <a:ext cx="3299744" cy="3943324"/>
          </a:xfrm>
          <a:prstGeom prst="rect">
            <a:avLst/>
          </a:prstGeom>
        </p:spPr>
        <p:txBody>
          <a:bodyPr wrap="square">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Lets start from the solid density, fix plasma density and hot electron parameters (temperature and fraction); temperature parameters 400-500 eV.</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One can be seen that</a:t>
            </a:r>
            <a:r>
              <a:rPr lang="ru-RU" dirty="0">
                <a:latin typeface="Calibri" panose="020F0502020204030204" pitchFamily="34" charset="0"/>
                <a:ea typeface="Calibri" panose="020F0502020204030204" pitchFamily="34" charset="0"/>
                <a:cs typeface="Times New Roman" panose="02020603050405020304" pitchFamily="18" charset="0"/>
              </a:rPr>
              <a:t> </a:t>
            </a:r>
            <a:r>
              <a:rPr lang="ru-RU" dirty="0" err="1">
                <a:latin typeface="Calibri" panose="020F0502020204030204" pitchFamily="34" charset="0"/>
                <a:ea typeface="Calibri" panose="020F0502020204030204" pitchFamily="34" charset="0"/>
                <a:cs typeface="Times New Roman" panose="02020603050405020304" pitchFamily="18" charset="0"/>
              </a:rPr>
              <a:t>N</a:t>
            </a:r>
            <a:r>
              <a:rPr lang="ru-RU" baseline="-25000" dirty="0" err="1">
                <a:latin typeface="Calibri" panose="020F0502020204030204" pitchFamily="34" charset="0"/>
                <a:ea typeface="Calibri" panose="020F0502020204030204" pitchFamily="34" charset="0"/>
                <a:cs typeface="Times New Roman" panose="02020603050405020304" pitchFamily="18" charset="0"/>
              </a:rPr>
              <a:t>i</a:t>
            </a:r>
            <a:r>
              <a:rPr lang="ru-RU" dirty="0">
                <a:latin typeface="Calibri" panose="020F0502020204030204" pitchFamily="34" charset="0"/>
                <a:ea typeface="Calibri" panose="020F0502020204030204" pitchFamily="34" charset="0"/>
                <a:cs typeface="Times New Roman" panose="02020603050405020304" pitchFamily="18" charset="0"/>
              </a:rPr>
              <a:t> = 5x10</a:t>
            </a:r>
            <a:r>
              <a:rPr lang="ru-RU" baseline="30000" dirty="0">
                <a:latin typeface="Calibri" panose="020F0502020204030204" pitchFamily="34" charset="0"/>
                <a:ea typeface="Calibri" panose="020F0502020204030204" pitchFamily="34" charset="0"/>
                <a:cs typeface="Times New Roman" panose="02020603050405020304" pitchFamily="18" charset="0"/>
              </a:rPr>
              <a:t>22</a:t>
            </a:r>
            <a:r>
              <a:rPr lang="ru-RU" dirty="0">
                <a:latin typeface="Calibri" panose="020F0502020204030204" pitchFamily="34" charset="0"/>
                <a:ea typeface="Calibri" panose="020F0502020204030204" pitchFamily="34" charset="0"/>
                <a:cs typeface="Times New Roman" panose="02020603050405020304" pitchFamily="18" charset="0"/>
              </a:rPr>
              <a:t>cm</a:t>
            </a:r>
            <a:r>
              <a:rPr lang="ru-RU" baseline="30000" dirty="0">
                <a:latin typeface="Calibri" panose="020F0502020204030204" pitchFamily="34" charset="0"/>
                <a:ea typeface="Calibri" panose="020F0502020204030204" pitchFamily="34" charset="0"/>
                <a:cs typeface="Times New Roman" panose="02020603050405020304" pitchFamily="18" charset="0"/>
              </a:rPr>
              <a:t>-3</a:t>
            </a:r>
            <a:r>
              <a:rPr lang="en-US" dirty="0">
                <a:latin typeface="Calibri" panose="020F0502020204030204" pitchFamily="34" charset="0"/>
                <a:ea typeface="Calibri" panose="020F0502020204030204" pitchFamily="34" charset="0"/>
                <a:cs typeface="Times New Roman" panose="02020603050405020304" pitchFamily="18" charset="0"/>
              </a:rPr>
              <a:t> doesn’t fit</a:t>
            </a:r>
            <a:r>
              <a:rPr lang="ru-RU" dirty="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at any </a:t>
            </a:r>
            <a:r>
              <a:rPr lang="ru-RU" dirty="0">
                <a:latin typeface="Calibri" panose="020F0502020204030204" pitchFamily="34" charset="0"/>
                <a:ea typeface="Calibri" panose="020F0502020204030204" pitchFamily="34" charset="0"/>
                <a:cs typeface="Times New Roman" panose="02020603050405020304" pitchFamily="18" charset="0"/>
              </a:rPr>
              <a:t>Т</a:t>
            </a:r>
            <a:r>
              <a:rPr lang="ru-RU" baseline="-25000" dirty="0">
                <a:latin typeface="Calibri" panose="020F0502020204030204" pitchFamily="34" charset="0"/>
                <a:ea typeface="Calibri" panose="020F0502020204030204" pitchFamily="34" charset="0"/>
                <a:cs typeface="Times New Roman" panose="02020603050405020304" pitchFamily="18" charset="0"/>
              </a:rPr>
              <a:t>е</a:t>
            </a:r>
            <a:r>
              <a:rPr lang="ru-RU" dirty="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and plasma thickness</a:t>
            </a:r>
            <a:r>
              <a:rPr lang="ru-RU" dirty="0">
                <a:latin typeface="Calibri" panose="020F0502020204030204" pitchFamily="34" charset="0"/>
                <a:ea typeface="Calibri" panose="020F0502020204030204" pitchFamily="34" charset="0"/>
                <a:cs typeface="Times New Roman" panose="02020603050405020304" pitchFamily="18"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Li-line is a point of normalization hereinafter.</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ru-RU"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Номер слайда 7">
            <a:extLst>
              <a:ext uri="{FF2B5EF4-FFF2-40B4-BE49-F238E27FC236}">
                <a16:creationId xmlns:a16="http://schemas.microsoft.com/office/drawing/2014/main" id="{268B50B3-7790-4983-BF49-650FF7C9B104}"/>
              </a:ext>
            </a:extLst>
          </p:cNvPr>
          <p:cNvSpPr>
            <a:spLocks noGrp="1"/>
          </p:cNvSpPr>
          <p:nvPr>
            <p:ph type="sldNum" sz="quarter" idx="12"/>
          </p:nvPr>
        </p:nvSpPr>
        <p:spPr/>
        <p:txBody>
          <a:bodyPr/>
          <a:lstStyle/>
          <a:p>
            <a:fld id="{DFEC5E37-ECDE-4101-93A1-F9B142F2AB5E}" type="slidenum">
              <a:rPr lang="ru-RU" smtClean="0"/>
              <a:t>10</a:t>
            </a:fld>
            <a:endParaRPr lang="ru-RU"/>
          </a:p>
        </p:txBody>
      </p:sp>
      <p:pic>
        <p:nvPicPr>
          <p:cNvPr id="4" name="Рисунок 3">
            <a:extLst>
              <a:ext uri="{FF2B5EF4-FFF2-40B4-BE49-F238E27FC236}">
                <a16:creationId xmlns:a16="http://schemas.microsoft.com/office/drawing/2014/main" id="{1FDA1DC9-AF69-436D-9EFD-F2235B5D7D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3120" y="0"/>
            <a:ext cx="8908880" cy="6858000"/>
          </a:xfrm>
          <a:prstGeom prst="rect">
            <a:avLst/>
          </a:prstGeom>
        </p:spPr>
      </p:pic>
    </p:spTree>
    <p:extLst>
      <p:ext uri="{BB962C8B-B14F-4D97-AF65-F5344CB8AC3E}">
        <p14:creationId xmlns:p14="http://schemas.microsoft.com/office/powerpoint/2010/main" val="3023095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4033C028-C5AB-4521-83BE-76CB0FA8A49D}"/>
              </a:ext>
            </a:extLst>
          </p:cNvPr>
          <p:cNvSpPr/>
          <p:nvPr/>
        </p:nvSpPr>
        <p:spPr>
          <a:xfrm>
            <a:off x="0" y="1160975"/>
            <a:ext cx="2812497" cy="4536050"/>
          </a:xfrm>
          <a:prstGeom prst="rect">
            <a:avLst/>
          </a:prstGeom>
        </p:spPr>
        <p:txBody>
          <a:bodyPr wrap="square">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Further, let us consider  </a:t>
            </a:r>
            <a:r>
              <a:rPr lang="ru-RU" dirty="0" err="1">
                <a:latin typeface="Calibri" panose="020F0502020204030204" pitchFamily="34" charset="0"/>
                <a:ea typeface="Calibri" panose="020F0502020204030204" pitchFamily="34" charset="0"/>
                <a:cs typeface="Times New Roman" panose="02020603050405020304" pitchFamily="18" charset="0"/>
              </a:rPr>
              <a:t>N</a:t>
            </a:r>
            <a:r>
              <a:rPr lang="ru-RU" baseline="-25000" dirty="0" err="1">
                <a:latin typeface="Calibri" panose="020F0502020204030204" pitchFamily="34" charset="0"/>
                <a:ea typeface="Calibri" panose="020F0502020204030204" pitchFamily="34" charset="0"/>
                <a:cs typeface="Times New Roman" panose="02020603050405020304" pitchFamily="18" charset="0"/>
              </a:rPr>
              <a:t>i</a:t>
            </a:r>
            <a:r>
              <a:rPr lang="ru-RU" dirty="0">
                <a:latin typeface="Calibri" panose="020F0502020204030204" pitchFamily="34" charset="0"/>
                <a:ea typeface="Calibri" panose="020F0502020204030204" pitchFamily="34" charset="0"/>
                <a:cs typeface="Times New Roman" panose="02020603050405020304" pitchFamily="18" charset="0"/>
              </a:rPr>
              <a:t> = 1x10</a:t>
            </a:r>
            <a:r>
              <a:rPr lang="ru-RU" baseline="30000" dirty="0">
                <a:latin typeface="Calibri" panose="020F0502020204030204" pitchFamily="34" charset="0"/>
                <a:ea typeface="Calibri" panose="020F0502020204030204" pitchFamily="34" charset="0"/>
                <a:cs typeface="Times New Roman" panose="02020603050405020304" pitchFamily="18" charset="0"/>
              </a:rPr>
              <a:t>22 </a:t>
            </a:r>
            <a:r>
              <a:rPr lang="ru-RU" dirty="0">
                <a:latin typeface="Calibri" panose="020F0502020204030204" pitchFamily="34" charset="0"/>
                <a:ea typeface="Calibri" panose="020F0502020204030204" pitchFamily="34" charset="0"/>
                <a:cs typeface="Times New Roman" panose="02020603050405020304" pitchFamily="18" charset="0"/>
              </a:rPr>
              <a:t>cm</a:t>
            </a:r>
            <a:r>
              <a:rPr lang="ru-RU" baseline="30000" dirty="0">
                <a:latin typeface="Calibri" panose="020F0502020204030204" pitchFamily="34" charset="0"/>
                <a:ea typeface="Calibri" panose="020F0502020204030204" pitchFamily="34" charset="0"/>
                <a:cs typeface="Times New Roman" panose="02020603050405020304" pitchFamily="18" charset="0"/>
              </a:rPr>
              <a:t>-3</a:t>
            </a:r>
            <a:r>
              <a:rPr lang="en-US" dirty="0">
                <a:latin typeface="Calibri" panose="020F0502020204030204" pitchFamily="34"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One can be seen that experimental spectrum is fitted now with</a:t>
            </a:r>
            <a:r>
              <a:rPr lang="ru-RU" dirty="0">
                <a:latin typeface="Calibri" panose="020F0502020204030204" pitchFamily="34" charset="0"/>
                <a:ea typeface="Calibri" panose="020F0502020204030204" pitchFamily="34" charset="0"/>
                <a:cs typeface="Times New Roman" panose="02020603050405020304" pitchFamily="18" charset="0"/>
              </a:rPr>
              <a:t> Т</a:t>
            </a:r>
            <a:r>
              <a:rPr lang="ru-RU" baseline="-25000" dirty="0">
                <a:latin typeface="Calibri" panose="020F0502020204030204" pitchFamily="34" charset="0"/>
                <a:ea typeface="Calibri" panose="020F0502020204030204" pitchFamily="34" charset="0"/>
                <a:cs typeface="Times New Roman" panose="02020603050405020304" pitchFamily="18" charset="0"/>
              </a:rPr>
              <a:t>е</a:t>
            </a:r>
            <a:r>
              <a:rPr lang="ru-RU" dirty="0">
                <a:latin typeface="Calibri" panose="020F0502020204030204" pitchFamily="34" charset="0"/>
                <a:ea typeface="Calibri" panose="020F0502020204030204" pitchFamily="34" charset="0"/>
                <a:cs typeface="Times New Roman" panose="02020603050405020304" pitchFamily="18" charset="0"/>
              </a:rPr>
              <a:t> =450 эВ </a:t>
            </a:r>
            <a:r>
              <a:rPr lang="en-US" dirty="0">
                <a:latin typeface="Calibri" panose="020F0502020204030204" pitchFamily="34" charset="0"/>
                <a:ea typeface="Calibri" panose="020F0502020204030204" pitchFamily="34" charset="0"/>
                <a:cs typeface="Times New Roman" panose="02020603050405020304" pitchFamily="18" charset="0"/>
              </a:rPr>
              <a:t>and plasma thickness</a:t>
            </a:r>
            <a:r>
              <a:rPr lang="ru-RU" dirty="0">
                <a:latin typeface="Calibri" panose="020F0502020204030204" pitchFamily="34" charset="0"/>
                <a:ea typeface="Calibri" panose="020F0502020204030204" pitchFamily="34" charset="0"/>
                <a:cs typeface="Times New Roman" panose="02020603050405020304" pitchFamily="18" charset="0"/>
              </a:rPr>
              <a:t>  2.5 </a:t>
            </a:r>
            <a:r>
              <a:rPr lang="el-GR" dirty="0">
                <a:latin typeface="Calibri" panose="020F0502020204030204" pitchFamily="34" charset="0"/>
                <a:ea typeface="Calibri" panose="020F0502020204030204" pitchFamily="34" charset="0"/>
                <a:cs typeface="Times New Roman" panose="02020603050405020304" pitchFamily="18" charset="0"/>
              </a:rPr>
              <a:t>μ</a:t>
            </a:r>
            <a:r>
              <a:rPr lang="en-US" dirty="0">
                <a:latin typeface="Calibri" panose="020F0502020204030204" pitchFamily="34" charset="0"/>
                <a:ea typeface="Calibri" panose="020F0502020204030204" pitchFamily="34" charset="0"/>
                <a:cs typeface="Times New Roman" panose="02020603050405020304" pitchFamily="18" charset="0"/>
              </a:rPr>
              <a:t>m</a:t>
            </a:r>
            <a:r>
              <a:rPr lang="ru-RU" dirty="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But </a:t>
            </a:r>
            <a:r>
              <a:rPr lang="ru-RU" dirty="0" err="1">
                <a:latin typeface="Calibri" panose="020F0502020204030204" pitchFamily="34" charset="0"/>
                <a:ea typeface="Calibri" panose="020F0502020204030204" pitchFamily="34" charset="0"/>
                <a:cs typeface="Times New Roman" panose="02020603050405020304" pitchFamily="18" charset="0"/>
              </a:rPr>
              <a:t>Ве</a:t>
            </a:r>
            <a:r>
              <a:rPr lang="ru-RU" dirty="0">
                <a:latin typeface="Calibri" panose="020F0502020204030204" pitchFamily="34" charset="0"/>
                <a:ea typeface="Calibri" panose="020F0502020204030204" pitchFamily="34" charset="0"/>
                <a:cs typeface="Times New Roman" panose="02020603050405020304" pitchFamily="18" charset="0"/>
              </a:rPr>
              <a:t>-</a:t>
            </a:r>
            <a:r>
              <a:rPr lang="en-US" dirty="0">
                <a:latin typeface="Calibri" panose="020F0502020204030204" pitchFamily="34" charset="0"/>
                <a:ea typeface="Calibri" panose="020F0502020204030204" pitchFamily="34" charset="0"/>
                <a:cs typeface="Times New Roman" panose="02020603050405020304" pitchFamily="18" charset="0"/>
              </a:rPr>
              <a:t>like</a:t>
            </a:r>
            <a:r>
              <a:rPr lang="ru-RU" dirty="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satellites are bed overestimated</a:t>
            </a:r>
            <a:r>
              <a:rPr lang="ru-RU" dirty="0">
                <a:latin typeface="Calibri" panose="020F0502020204030204" pitchFamily="34" charset="0"/>
                <a:ea typeface="Calibri" panose="020F0502020204030204" pitchFamily="34" charset="0"/>
                <a:cs typeface="Times New Roman" panose="02020603050405020304" pitchFamily="18" charset="0"/>
              </a:rPr>
              <a:t>.</a:t>
            </a:r>
          </a:p>
          <a:p>
            <a:pPr algn="just">
              <a:lnSpc>
                <a:spcPct val="107000"/>
              </a:lnSpc>
              <a:spcAft>
                <a:spcPts val="800"/>
              </a:spcAft>
            </a:pPr>
            <a:r>
              <a:rPr lang="en-US" dirty="0"/>
              <a:t>That’s mean that lower density should be considered in modelling, but the temperature is about 400 eV.	</a:t>
            </a:r>
            <a:endParaRPr lang="ru-RU" dirty="0"/>
          </a:p>
          <a:p>
            <a:pPr algn="just">
              <a:lnSpc>
                <a:spcPct val="107000"/>
              </a:lnSpc>
              <a:spcAft>
                <a:spcPts val="800"/>
              </a:spcAft>
            </a:pPr>
            <a:endParaRPr lang="ru-RU"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Номер слайда 4">
            <a:extLst>
              <a:ext uri="{FF2B5EF4-FFF2-40B4-BE49-F238E27FC236}">
                <a16:creationId xmlns:a16="http://schemas.microsoft.com/office/drawing/2014/main" id="{25B75A22-92EA-4BB9-A1E8-CECD10D11CFD}"/>
              </a:ext>
            </a:extLst>
          </p:cNvPr>
          <p:cNvSpPr>
            <a:spLocks noGrp="1"/>
          </p:cNvSpPr>
          <p:nvPr>
            <p:ph type="sldNum" sz="quarter" idx="12"/>
          </p:nvPr>
        </p:nvSpPr>
        <p:spPr/>
        <p:txBody>
          <a:bodyPr/>
          <a:lstStyle/>
          <a:p>
            <a:fld id="{DFEC5E37-ECDE-4101-93A1-F9B142F2AB5E}" type="slidenum">
              <a:rPr lang="ru-RU" smtClean="0"/>
              <a:t>11</a:t>
            </a:fld>
            <a:endParaRPr lang="ru-RU"/>
          </a:p>
        </p:txBody>
      </p:sp>
      <p:pic>
        <p:nvPicPr>
          <p:cNvPr id="7" name="Рисунок 6">
            <a:extLst>
              <a:ext uri="{FF2B5EF4-FFF2-40B4-BE49-F238E27FC236}">
                <a16:creationId xmlns:a16="http://schemas.microsoft.com/office/drawing/2014/main" id="{9F0B66AB-0365-4903-A623-E8AB4143D5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2552" y="0"/>
            <a:ext cx="9299448" cy="6858000"/>
          </a:xfrm>
          <a:prstGeom prst="rect">
            <a:avLst/>
          </a:prstGeom>
        </p:spPr>
      </p:pic>
    </p:spTree>
    <p:extLst>
      <p:ext uri="{BB962C8B-B14F-4D97-AF65-F5344CB8AC3E}">
        <p14:creationId xmlns:p14="http://schemas.microsoft.com/office/powerpoint/2010/main" val="1744340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9B636D5-ED5C-4159-8447-450C4C49CE26}"/>
              </a:ext>
            </a:extLst>
          </p:cNvPr>
          <p:cNvSpPr/>
          <p:nvPr/>
        </p:nvSpPr>
        <p:spPr>
          <a:xfrm>
            <a:off x="0" y="1720840"/>
            <a:ext cx="3401131" cy="3416320"/>
          </a:xfrm>
          <a:prstGeom prst="rect">
            <a:avLst/>
          </a:prstGeom>
        </p:spPr>
        <p:txBody>
          <a:bodyPr wrap="square">
            <a:spAutoFit/>
          </a:bodyPr>
          <a:lstStyle/>
          <a:p>
            <a:pPr algn="just"/>
            <a:r>
              <a:rPr lang="en-US" dirty="0">
                <a:latin typeface="Calibri" panose="020F0502020204030204" pitchFamily="34" charset="0"/>
                <a:ea typeface="Calibri" panose="020F0502020204030204" pitchFamily="34" charset="0"/>
                <a:cs typeface="Times New Roman" panose="02020603050405020304" pitchFamily="18" charset="0"/>
              </a:rPr>
              <a:t>Further, let us consider  </a:t>
            </a:r>
            <a:r>
              <a:rPr lang="ru-RU" dirty="0" err="1">
                <a:latin typeface="Calibri" panose="020F0502020204030204" pitchFamily="34" charset="0"/>
                <a:ea typeface="Calibri" panose="020F0502020204030204" pitchFamily="34" charset="0"/>
                <a:cs typeface="Times New Roman" panose="02020603050405020304" pitchFamily="18" charset="0"/>
              </a:rPr>
              <a:t>Ni</a:t>
            </a:r>
            <a:r>
              <a:rPr lang="ru-RU" dirty="0">
                <a:latin typeface="Calibri" panose="020F0502020204030204" pitchFamily="34" charset="0"/>
                <a:ea typeface="Calibri" panose="020F0502020204030204" pitchFamily="34" charset="0"/>
                <a:cs typeface="Times New Roman" panose="02020603050405020304" pitchFamily="18" charset="0"/>
              </a:rPr>
              <a:t> = </a:t>
            </a:r>
            <a:r>
              <a:rPr lang="en-US" dirty="0">
                <a:latin typeface="Calibri" panose="020F0502020204030204" pitchFamily="34" charset="0"/>
                <a:ea typeface="Calibri" panose="020F0502020204030204" pitchFamily="34" charset="0"/>
                <a:cs typeface="Times New Roman" panose="02020603050405020304" pitchFamily="18" charset="0"/>
              </a:rPr>
              <a:t>5</a:t>
            </a:r>
            <a:r>
              <a:rPr lang="ru-RU" dirty="0">
                <a:latin typeface="Calibri" panose="020F0502020204030204" pitchFamily="34" charset="0"/>
                <a:ea typeface="Calibri" panose="020F0502020204030204" pitchFamily="34" charset="0"/>
                <a:cs typeface="Times New Roman" panose="02020603050405020304" pitchFamily="18" charset="0"/>
              </a:rPr>
              <a:t>x10</a:t>
            </a:r>
            <a:r>
              <a:rPr lang="ru-RU" baseline="30000" dirty="0">
                <a:latin typeface="Calibri" panose="020F0502020204030204" pitchFamily="34" charset="0"/>
                <a:ea typeface="Calibri" panose="020F0502020204030204" pitchFamily="34" charset="0"/>
                <a:cs typeface="Times New Roman" panose="02020603050405020304" pitchFamily="18" charset="0"/>
              </a:rPr>
              <a:t>2</a:t>
            </a:r>
            <a:r>
              <a:rPr lang="en-US" baseline="30000" dirty="0">
                <a:latin typeface="Calibri" panose="020F0502020204030204" pitchFamily="34" charset="0"/>
                <a:ea typeface="Calibri" panose="020F0502020204030204" pitchFamily="34" charset="0"/>
                <a:cs typeface="Times New Roman" panose="02020603050405020304" pitchFamily="18" charset="0"/>
              </a:rPr>
              <a:t>1 </a:t>
            </a:r>
            <a:r>
              <a:rPr lang="ru-RU" dirty="0">
                <a:latin typeface="Calibri" panose="020F0502020204030204" pitchFamily="34" charset="0"/>
                <a:ea typeface="Calibri" panose="020F0502020204030204" pitchFamily="34" charset="0"/>
                <a:cs typeface="Times New Roman" panose="02020603050405020304" pitchFamily="18" charset="0"/>
              </a:rPr>
              <a:t>cm</a:t>
            </a:r>
            <a:r>
              <a:rPr lang="ru-RU" baseline="30000" dirty="0">
                <a:latin typeface="Calibri" panose="020F0502020204030204" pitchFamily="34" charset="0"/>
                <a:ea typeface="Calibri" panose="020F0502020204030204" pitchFamily="34" charset="0"/>
                <a:cs typeface="Times New Roman" panose="02020603050405020304" pitchFamily="18" charset="0"/>
              </a:rPr>
              <a:t>-3</a:t>
            </a:r>
            <a:r>
              <a:rPr lang="en-US" dirty="0">
                <a:latin typeface="Calibri" panose="020F0502020204030204" pitchFamily="34"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gn="just"/>
            <a:endParaRPr lang="en-US" dirty="0"/>
          </a:p>
          <a:p>
            <a:pPr algn="just"/>
            <a:r>
              <a:rPr lang="en-US" dirty="0"/>
              <a:t>Experimental spectrum can be fitted with </a:t>
            </a:r>
            <a:r>
              <a:rPr lang="ru-RU" dirty="0"/>
              <a:t>Те =420  </a:t>
            </a:r>
            <a:r>
              <a:rPr lang="en-US" dirty="0"/>
              <a:t>eV, </a:t>
            </a:r>
            <a:r>
              <a:rPr lang="ru-RU" dirty="0"/>
              <a:t>10 </a:t>
            </a:r>
            <a:r>
              <a:rPr lang="en-US" dirty="0"/>
              <a:t>keV hot-e,</a:t>
            </a:r>
            <a:r>
              <a:rPr lang="ru-RU" dirty="0"/>
              <a:t> 5 </a:t>
            </a:r>
            <a:r>
              <a:rPr lang="el-GR" dirty="0"/>
              <a:t>μ</a:t>
            </a:r>
            <a:r>
              <a:rPr lang="en-US" dirty="0"/>
              <a:t>m thickness in both cases)</a:t>
            </a:r>
            <a:r>
              <a:rPr lang="ru-RU" dirty="0"/>
              <a:t>.</a:t>
            </a:r>
            <a:r>
              <a:rPr lang="en-US" dirty="0"/>
              <a:t> However, Li-like satellites is overestimated a little.</a:t>
            </a:r>
          </a:p>
          <a:p>
            <a:pPr algn="just"/>
            <a:r>
              <a:rPr lang="en-US" dirty="0"/>
              <a:t>Curve for </a:t>
            </a:r>
            <a:r>
              <a:rPr lang="ru-RU" dirty="0"/>
              <a:t>Те =390 </a:t>
            </a:r>
            <a:r>
              <a:rPr lang="en-US" dirty="0"/>
              <a:t>eV,</a:t>
            </a:r>
            <a:r>
              <a:rPr lang="ru-RU" dirty="0"/>
              <a:t> 5 </a:t>
            </a:r>
            <a:r>
              <a:rPr lang="en-US" dirty="0"/>
              <a:t>keV</a:t>
            </a:r>
            <a:r>
              <a:rPr lang="ru-RU" dirty="0"/>
              <a:t> </a:t>
            </a:r>
            <a:r>
              <a:rPr lang="en-US" dirty="0"/>
              <a:t>hot-electron temperature</a:t>
            </a:r>
            <a:r>
              <a:rPr lang="ru-RU" dirty="0"/>
              <a:t> </a:t>
            </a:r>
            <a:r>
              <a:rPr lang="en-US" dirty="0"/>
              <a:t>parameters ai also well fit (Be-like sat. is overestimated in this case).</a:t>
            </a:r>
          </a:p>
        </p:txBody>
      </p:sp>
      <p:sp>
        <p:nvSpPr>
          <p:cNvPr id="6" name="Номер слайда 5">
            <a:extLst>
              <a:ext uri="{FF2B5EF4-FFF2-40B4-BE49-F238E27FC236}">
                <a16:creationId xmlns:a16="http://schemas.microsoft.com/office/drawing/2014/main" id="{E6B2ADDB-2B6D-4B2D-B68E-5D96924F2405}"/>
              </a:ext>
            </a:extLst>
          </p:cNvPr>
          <p:cNvSpPr>
            <a:spLocks noGrp="1"/>
          </p:cNvSpPr>
          <p:nvPr>
            <p:ph type="sldNum" sz="quarter" idx="12"/>
          </p:nvPr>
        </p:nvSpPr>
        <p:spPr/>
        <p:txBody>
          <a:bodyPr/>
          <a:lstStyle/>
          <a:p>
            <a:fld id="{DFEC5E37-ECDE-4101-93A1-F9B142F2AB5E}" type="slidenum">
              <a:rPr lang="ru-RU" smtClean="0"/>
              <a:t>12</a:t>
            </a:fld>
            <a:endParaRPr lang="ru-RU"/>
          </a:p>
        </p:txBody>
      </p:sp>
      <p:pic>
        <p:nvPicPr>
          <p:cNvPr id="7" name="Рисунок 6">
            <a:extLst>
              <a:ext uri="{FF2B5EF4-FFF2-40B4-BE49-F238E27FC236}">
                <a16:creationId xmlns:a16="http://schemas.microsoft.com/office/drawing/2014/main" id="{84E967E0-04EA-40B4-85EA-1D93647938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130" y="0"/>
            <a:ext cx="8790870" cy="6858000"/>
          </a:xfrm>
          <a:prstGeom prst="rect">
            <a:avLst/>
          </a:prstGeom>
        </p:spPr>
      </p:pic>
    </p:spTree>
    <p:extLst>
      <p:ext uri="{BB962C8B-B14F-4D97-AF65-F5344CB8AC3E}">
        <p14:creationId xmlns:p14="http://schemas.microsoft.com/office/powerpoint/2010/main" val="411493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9B636D5-ED5C-4159-8447-450C4C49CE26}"/>
              </a:ext>
            </a:extLst>
          </p:cNvPr>
          <p:cNvSpPr/>
          <p:nvPr/>
        </p:nvSpPr>
        <p:spPr>
          <a:xfrm>
            <a:off x="0" y="889843"/>
            <a:ext cx="3439333" cy="5078313"/>
          </a:xfrm>
          <a:prstGeom prst="rect">
            <a:avLst/>
          </a:prstGeom>
        </p:spPr>
        <p:txBody>
          <a:bodyPr wrap="square">
            <a:spAutoFit/>
          </a:bodyPr>
          <a:lstStyle/>
          <a:p>
            <a:pPr algn="just"/>
            <a:r>
              <a:rPr lang="en-US" dirty="0">
                <a:latin typeface="Calibri" panose="020F0502020204030204" pitchFamily="34" charset="0"/>
                <a:ea typeface="Calibri" panose="020F0502020204030204" pitchFamily="34" charset="0"/>
                <a:cs typeface="Times New Roman" panose="02020603050405020304" pitchFamily="18" charset="0"/>
              </a:rPr>
              <a:t>Further, let us consider  </a:t>
            </a:r>
            <a:r>
              <a:rPr lang="ru-RU" dirty="0" err="1">
                <a:latin typeface="Calibri" panose="020F0502020204030204" pitchFamily="34" charset="0"/>
                <a:ea typeface="Calibri" panose="020F0502020204030204" pitchFamily="34" charset="0"/>
                <a:cs typeface="Times New Roman" panose="02020603050405020304" pitchFamily="18" charset="0"/>
              </a:rPr>
              <a:t>Ni</a:t>
            </a:r>
            <a:r>
              <a:rPr lang="ru-RU" dirty="0">
                <a:latin typeface="Calibri" panose="020F0502020204030204" pitchFamily="34" charset="0"/>
                <a:ea typeface="Calibri" panose="020F0502020204030204" pitchFamily="34" charset="0"/>
                <a:cs typeface="Times New Roman" panose="02020603050405020304" pitchFamily="18" charset="0"/>
              </a:rPr>
              <a:t> = </a:t>
            </a:r>
            <a:r>
              <a:rPr lang="en-US" dirty="0">
                <a:latin typeface="Calibri" panose="020F0502020204030204" pitchFamily="34" charset="0"/>
                <a:ea typeface="Calibri" panose="020F0502020204030204" pitchFamily="34" charset="0"/>
                <a:cs typeface="Times New Roman" panose="02020603050405020304" pitchFamily="18" charset="0"/>
              </a:rPr>
              <a:t>1</a:t>
            </a:r>
            <a:r>
              <a:rPr lang="ru-RU" dirty="0">
                <a:latin typeface="Calibri" panose="020F0502020204030204" pitchFamily="34" charset="0"/>
                <a:ea typeface="Calibri" panose="020F0502020204030204" pitchFamily="34" charset="0"/>
                <a:cs typeface="Times New Roman" panose="02020603050405020304" pitchFamily="18" charset="0"/>
              </a:rPr>
              <a:t>x10</a:t>
            </a:r>
            <a:r>
              <a:rPr lang="ru-RU" baseline="30000" dirty="0">
                <a:latin typeface="Calibri" panose="020F0502020204030204" pitchFamily="34" charset="0"/>
                <a:ea typeface="Calibri" panose="020F0502020204030204" pitchFamily="34" charset="0"/>
                <a:cs typeface="Times New Roman" panose="02020603050405020304" pitchFamily="18" charset="0"/>
              </a:rPr>
              <a:t>2</a:t>
            </a:r>
            <a:r>
              <a:rPr lang="en-US" baseline="30000" dirty="0">
                <a:latin typeface="Calibri" panose="020F0502020204030204" pitchFamily="34" charset="0"/>
                <a:ea typeface="Calibri" panose="020F0502020204030204" pitchFamily="34" charset="0"/>
                <a:cs typeface="Times New Roman" panose="02020603050405020304" pitchFamily="18" charset="0"/>
              </a:rPr>
              <a:t>1</a:t>
            </a:r>
            <a:r>
              <a:rPr lang="ru-RU" dirty="0">
                <a:latin typeface="Calibri" panose="020F0502020204030204" pitchFamily="34" charset="0"/>
                <a:ea typeface="Calibri" panose="020F0502020204030204" pitchFamily="34" charset="0"/>
                <a:cs typeface="Times New Roman" panose="02020603050405020304" pitchFamily="18" charset="0"/>
              </a:rPr>
              <a:t>cm</a:t>
            </a:r>
            <a:r>
              <a:rPr lang="ru-RU" baseline="30000" dirty="0">
                <a:latin typeface="Calibri" panose="020F0502020204030204" pitchFamily="34" charset="0"/>
                <a:ea typeface="Calibri" panose="020F0502020204030204" pitchFamily="34" charset="0"/>
                <a:cs typeface="Times New Roman" panose="02020603050405020304" pitchFamily="18" charset="0"/>
              </a:rPr>
              <a:t>-3</a:t>
            </a:r>
            <a:r>
              <a:rPr lang="en-US" dirty="0">
                <a:latin typeface="Calibri" panose="020F0502020204030204" pitchFamily="34" charset="0"/>
                <a:ea typeface="Calibri" panose="020F0502020204030204" pitchFamily="34" charset="0"/>
                <a:cs typeface="Times New Roman" panose="02020603050405020304" pitchFamily="18" charset="0"/>
              </a:rPr>
              <a:t>.</a:t>
            </a:r>
          </a:p>
          <a:p>
            <a:pPr algn="just"/>
            <a:endParaRPr lang="ru-RU" dirty="0">
              <a:latin typeface="Calibri" panose="020F0502020204030204" pitchFamily="34" charset="0"/>
              <a:ea typeface="Calibri" panose="020F0502020204030204" pitchFamily="34" charset="0"/>
              <a:cs typeface="Times New Roman" panose="02020603050405020304" pitchFamily="18" charset="0"/>
            </a:endParaRPr>
          </a:p>
          <a:p>
            <a:pPr algn="just"/>
            <a:r>
              <a:rPr lang="en-US" dirty="0"/>
              <a:t>Now experimental spectrum can be fitted with zero optical plasma thickness and </a:t>
            </a:r>
            <a:r>
              <a:rPr lang="ru-RU" dirty="0"/>
              <a:t>Те  </a:t>
            </a:r>
            <a:r>
              <a:rPr lang="en-US" dirty="0"/>
              <a:t>= 460 eV</a:t>
            </a:r>
            <a:r>
              <a:rPr lang="ru-RU" dirty="0"/>
              <a:t>.  </a:t>
            </a:r>
            <a:r>
              <a:rPr lang="en-US" dirty="0"/>
              <a:t>But</a:t>
            </a:r>
            <a:r>
              <a:rPr lang="ru-RU" dirty="0"/>
              <a:t>  </a:t>
            </a:r>
            <a:r>
              <a:rPr lang="en-US" dirty="0"/>
              <a:t>both </a:t>
            </a:r>
            <a:r>
              <a:rPr lang="ru-RU" dirty="0" err="1"/>
              <a:t>Ве</a:t>
            </a:r>
            <a:r>
              <a:rPr lang="ru-RU" dirty="0"/>
              <a:t>-</a:t>
            </a:r>
            <a:r>
              <a:rPr lang="en-US" dirty="0"/>
              <a:t>like are and</a:t>
            </a:r>
            <a:r>
              <a:rPr lang="ru-RU" dirty="0"/>
              <a:t> </a:t>
            </a:r>
            <a:r>
              <a:rPr lang="en-US" dirty="0"/>
              <a:t>Li-like satellites are underestimated.</a:t>
            </a:r>
            <a:r>
              <a:rPr lang="ru-RU" dirty="0"/>
              <a:t> </a:t>
            </a:r>
            <a:endParaRPr lang="en-US" dirty="0"/>
          </a:p>
          <a:p>
            <a:pPr algn="just"/>
            <a:endParaRPr lang="en-US" dirty="0"/>
          </a:p>
          <a:p>
            <a:pPr algn="just"/>
            <a:r>
              <a:rPr lang="en-US" dirty="0"/>
              <a:t>Model spectrum with lower plasma density value will not allow us to fit experimental one because of the </a:t>
            </a:r>
            <a:r>
              <a:rPr lang="ru-RU" dirty="0"/>
              <a:t>Не</a:t>
            </a:r>
            <a:r>
              <a:rPr lang="el-GR" baseline="-25000" dirty="0"/>
              <a:t>α</a:t>
            </a:r>
            <a:r>
              <a:rPr lang="en-US" dirty="0"/>
              <a:t> lines relation and</a:t>
            </a:r>
            <a:r>
              <a:rPr lang="ru-RU" dirty="0"/>
              <a:t> </a:t>
            </a:r>
            <a:r>
              <a:rPr lang="ru-RU" dirty="0" err="1"/>
              <a:t>Be</a:t>
            </a:r>
            <a:r>
              <a:rPr lang="ru-RU" dirty="0"/>
              <a:t>-</a:t>
            </a:r>
            <a:r>
              <a:rPr lang="en-US" dirty="0"/>
              <a:t>like satellites intensities</a:t>
            </a:r>
            <a:r>
              <a:rPr lang="ru-RU" dirty="0"/>
              <a:t>. </a:t>
            </a:r>
            <a:endParaRPr lang="en-US" dirty="0"/>
          </a:p>
          <a:p>
            <a:pPr algn="just"/>
            <a:endParaRPr lang="ru-RU" dirty="0"/>
          </a:p>
          <a:p>
            <a:pPr algn="just"/>
            <a:r>
              <a:rPr lang="en-US" dirty="0"/>
              <a:t>Variations of plasma temperature and optical density can’t improve fitting</a:t>
            </a:r>
            <a:r>
              <a:rPr lang="ru-RU" dirty="0"/>
              <a:t>.</a:t>
            </a:r>
          </a:p>
        </p:txBody>
      </p:sp>
      <p:sp>
        <p:nvSpPr>
          <p:cNvPr id="5" name="Номер слайда 4">
            <a:extLst>
              <a:ext uri="{FF2B5EF4-FFF2-40B4-BE49-F238E27FC236}">
                <a16:creationId xmlns:a16="http://schemas.microsoft.com/office/drawing/2014/main" id="{8EAA6F75-3384-4F94-810D-F208FEA31284}"/>
              </a:ext>
            </a:extLst>
          </p:cNvPr>
          <p:cNvSpPr>
            <a:spLocks noGrp="1"/>
          </p:cNvSpPr>
          <p:nvPr>
            <p:ph type="sldNum" sz="quarter" idx="12"/>
          </p:nvPr>
        </p:nvSpPr>
        <p:spPr/>
        <p:txBody>
          <a:bodyPr/>
          <a:lstStyle/>
          <a:p>
            <a:fld id="{DFEC5E37-ECDE-4101-93A1-F9B142F2AB5E}" type="slidenum">
              <a:rPr lang="ru-RU" smtClean="0"/>
              <a:t>13</a:t>
            </a:fld>
            <a:endParaRPr lang="ru-RU"/>
          </a:p>
        </p:txBody>
      </p:sp>
      <p:pic>
        <p:nvPicPr>
          <p:cNvPr id="8" name="Рисунок 7">
            <a:extLst>
              <a:ext uri="{FF2B5EF4-FFF2-40B4-BE49-F238E27FC236}">
                <a16:creationId xmlns:a16="http://schemas.microsoft.com/office/drawing/2014/main" id="{974F9E65-9C51-449E-8908-4432762C77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3555" y="0"/>
            <a:ext cx="8758445" cy="6858000"/>
          </a:xfrm>
          <a:prstGeom prst="rect">
            <a:avLst/>
          </a:prstGeom>
        </p:spPr>
      </p:pic>
    </p:spTree>
    <p:extLst>
      <p:ext uri="{BB962C8B-B14F-4D97-AF65-F5344CB8AC3E}">
        <p14:creationId xmlns:p14="http://schemas.microsoft.com/office/powerpoint/2010/main" val="1935499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9B636D5-ED5C-4159-8447-450C4C49CE26}"/>
              </a:ext>
            </a:extLst>
          </p:cNvPr>
          <p:cNvSpPr/>
          <p:nvPr/>
        </p:nvSpPr>
        <p:spPr>
          <a:xfrm>
            <a:off x="0" y="1443841"/>
            <a:ext cx="3174233" cy="4247317"/>
          </a:xfrm>
          <a:prstGeom prst="rect">
            <a:avLst/>
          </a:prstGeom>
        </p:spPr>
        <p:txBody>
          <a:bodyPr wrap="square">
            <a:spAutoFit/>
          </a:bodyPr>
          <a:lstStyle/>
          <a:p>
            <a:pPr algn="just"/>
            <a:r>
              <a:rPr lang="en-US" dirty="0">
                <a:latin typeface="Calibri" panose="020F0502020204030204" pitchFamily="34" charset="0"/>
                <a:ea typeface="Calibri" panose="020F0502020204030204" pitchFamily="34" charset="0"/>
                <a:cs typeface="Times New Roman" panose="02020603050405020304" pitchFamily="18" charset="0"/>
              </a:rPr>
              <a:t>Pictures for a critical density case.</a:t>
            </a:r>
          </a:p>
          <a:p>
            <a:pPr algn="just"/>
            <a:endParaRPr lang="en-US" dirty="0"/>
          </a:p>
          <a:p>
            <a:pPr algn="just"/>
            <a:r>
              <a:rPr lang="en-US" dirty="0"/>
              <a:t>We can see that model spectrum with lower plasma density value is not able to fit experimental one because of the quite </a:t>
            </a:r>
            <a:r>
              <a:rPr lang="en-US" dirty="0" err="1"/>
              <a:t>noticable</a:t>
            </a:r>
            <a:r>
              <a:rPr lang="en-US" dirty="0"/>
              <a:t> unfitting of </a:t>
            </a:r>
            <a:r>
              <a:rPr lang="ru-RU" dirty="0"/>
              <a:t>Не</a:t>
            </a:r>
            <a:r>
              <a:rPr lang="el-GR" baseline="-25000" dirty="0"/>
              <a:t>α</a:t>
            </a:r>
            <a:r>
              <a:rPr lang="en-US" dirty="0"/>
              <a:t> lines relation and</a:t>
            </a:r>
            <a:r>
              <a:rPr lang="ru-RU" dirty="0"/>
              <a:t> </a:t>
            </a:r>
            <a:r>
              <a:rPr lang="ru-RU" dirty="0" err="1"/>
              <a:t>Be</a:t>
            </a:r>
            <a:r>
              <a:rPr lang="ru-RU" dirty="0"/>
              <a:t>-</a:t>
            </a:r>
            <a:r>
              <a:rPr lang="en-US" dirty="0"/>
              <a:t>like satellites intensities</a:t>
            </a:r>
            <a:r>
              <a:rPr lang="ru-RU" dirty="0"/>
              <a:t>. </a:t>
            </a:r>
            <a:endParaRPr lang="en-US" dirty="0"/>
          </a:p>
          <a:p>
            <a:pPr algn="just"/>
            <a:endParaRPr lang="ru-RU" dirty="0"/>
          </a:p>
          <a:p>
            <a:pPr algn="just"/>
            <a:r>
              <a:rPr lang="en-US" dirty="0"/>
              <a:t>Variations of plasma temperature and optical density can’t improve fitting</a:t>
            </a:r>
            <a:r>
              <a:rPr lang="ru-RU" dirty="0"/>
              <a:t>.</a:t>
            </a:r>
          </a:p>
          <a:p>
            <a:pPr algn="just"/>
            <a:endParaRPr lang="ru-RU" dirty="0"/>
          </a:p>
        </p:txBody>
      </p:sp>
      <p:sp>
        <p:nvSpPr>
          <p:cNvPr id="5" name="Номер слайда 4">
            <a:extLst>
              <a:ext uri="{FF2B5EF4-FFF2-40B4-BE49-F238E27FC236}">
                <a16:creationId xmlns:a16="http://schemas.microsoft.com/office/drawing/2014/main" id="{8EAA6F75-3384-4F94-810D-F208FEA31284}"/>
              </a:ext>
            </a:extLst>
          </p:cNvPr>
          <p:cNvSpPr>
            <a:spLocks noGrp="1"/>
          </p:cNvSpPr>
          <p:nvPr>
            <p:ph type="sldNum" sz="quarter" idx="12"/>
          </p:nvPr>
        </p:nvSpPr>
        <p:spPr/>
        <p:txBody>
          <a:bodyPr/>
          <a:lstStyle/>
          <a:p>
            <a:fld id="{DFEC5E37-ECDE-4101-93A1-F9B142F2AB5E}" type="slidenum">
              <a:rPr lang="ru-RU" smtClean="0"/>
              <a:t>14</a:t>
            </a:fld>
            <a:endParaRPr lang="ru-RU"/>
          </a:p>
        </p:txBody>
      </p:sp>
      <p:pic>
        <p:nvPicPr>
          <p:cNvPr id="7" name="Рисунок 6">
            <a:extLst>
              <a:ext uri="{FF2B5EF4-FFF2-40B4-BE49-F238E27FC236}">
                <a16:creationId xmlns:a16="http://schemas.microsoft.com/office/drawing/2014/main" id="{6A32B561-BED6-4E81-A997-4A939D242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4233" y="0"/>
            <a:ext cx="9017767" cy="6858000"/>
          </a:xfrm>
          <a:prstGeom prst="rect">
            <a:avLst/>
          </a:prstGeom>
        </p:spPr>
      </p:pic>
    </p:spTree>
    <p:extLst>
      <p:ext uri="{BB962C8B-B14F-4D97-AF65-F5344CB8AC3E}">
        <p14:creationId xmlns:p14="http://schemas.microsoft.com/office/powerpoint/2010/main" val="1892453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82874A64-0C6A-4A2A-A9E4-8DF2577A9BB3}"/>
              </a:ext>
            </a:extLst>
          </p:cNvPr>
          <p:cNvSpPr/>
          <p:nvPr/>
        </p:nvSpPr>
        <p:spPr>
          <a:xfrm>
            <a:off x="0" y="5771"/>
            <a:ext cx="2827176" cy="6740307"/>
          </a:xfrm>
          <a:prstGeom prst="rect">
            <a:avLst/>
          </a:prstGeom>
        </p:spPr>
        <p:txBody>
          <a:bodyPr wrap="square">
            <a:spAutoFit/>
          </a:bodyPr>
          <a:lstStyle/>
          <a:p>
            <a:pPr algn="just"/>
            <a:r>
              <a:rPr lang="en-US" dirty="0"/>
              <a:t>Those model spectra are the best ones in fitting the experimental curve for Shot 17.</a:t>
            </a:r>
          </a:p>
          <a:p>
            <a:pPr algn="just"/>
            <a:endParaRPr lang="en-US" dirty="0"/>
          </a:p>
          <a:p>
            <a:pPr algn="just"/>
            <a:r>
              <a:rPr lang="en-US" dirty="0"/>
              <a:t>That's mean that plasma parameters are the following:</a:t>
            </a:r>
          </a:p>
          <a:p>
            <a:pPr algn="just"/>
            <a:endParaRPr lang="en-US" dirty="0"/>
          </a:p>
          <a:p>
            <a:pPr algn="just"/>
            <a:r>
              <a:rPr lang="en-US" dirty="0"/>
              <a:t> </a:t>
            </a:r>
            <a:r>
              <a:rPr lang="ru-RU" dirty="0"/>
              <a:t>N</a:t>
            </a:r>
            <a:r>
              <a:rPr lang="en-US" baseline="-25000" dirty="0" err="1"/>
              <a:t>i</a:t>
            </a:r>
            <a:r>
              <a:rPr lang="ru-RU" dirty="0"/>
              <a:t> ~ </a:t>
            </a:r>
            <a:r>
              <a:rPr lang="en-US" dirty="0"/>
              <a:t>0.5</a:t>
            </a:r>
            <a:r>
              <a:rPr lang="ru-RU" dirty="0"/>
              <a:t>(±0.3) x 10</a:t>
            </a:r>
            <a:r>
              <a:rPr lang="ru-RU" baseline="30000" dirty="0"/>
              <a:t>2</a:t>
            </a:r>
            <a:r>
              <a:rPr lang="en-US" baseline="30000" dirty="0"/>
              <a:t>1</a:t>
            </a:r>
            <a:r>
              <a:rPr lang="ru-RU" dirty="0"/>
              <a:t> </a:t>
            </a:r>
            <a:r>
              <a:rPr lang="en-US" dirty="0"/>
              <a:t>cm</a:t>
            </a:r>
            <a:r>
              <a:rPr lang="en-US" baseline="30000" dirty="0"/>
              <a:t>-3</a:t>
            </a:r>
            <a:r>
              <a:rPr lang="en-US" dirty="0"/>
              <a:t>       </a:t>
            </a:r>
          </a:p>
          <a:p>
            <a:pPr algn="just"/>
            <a:r>
              <a:rPr lang="en-US" dirty="0"/>
              <a:t> </a:t>
            </a:r>
            <a:r>
              <a:rPr lang="ru-RU" dirty="0" err="1"/>
              <a:t>N</a:t>
            </a:r>
            <a:r>
              <a:rPr lang="ru-RU" baseline="-25000" dirty="0" err="1"/>
              <a:t>e</a:t>
            </a:r>
            <a:r>
              <a:rPr lang="ru-RU" dirty="0"/>
              <a:t> ~ </a:t>
            </a:r>
            <a:r>
              <a:rPr lang="en-US" dirty="0"/>
              <a:t>0.5</a:t>
            </a:r>
            <a:r>
              <a:rPr lang="ru-RU" dirty="0"/>
              <a:t>(±0.3) x 10</a:t>
            </a:r>
            <a:r>
              <a:rPr lang="ru-RU" baseline="30000" dirty="0"/>
              <a:t>2</a:t>
            </a:r>
            <a:r>
              <a:rPr lang="en-US" baseline="30000" dirty="0"/>
              <a:t>2</a:t>
            </a:r>
            <a:r>
              <a:rPr lang="ru-RU" dirty="0"/>
              <a:t> </a:t>
            </a:r>
            <a:r>
              <a:rPr lang="en-US" dirty="0"/>
              <a:t>cm</a:t>
            </a:r>
            <a:r>
              <a:rPr lang="en-US" baseline="30000" dirty="0"/>
              <a:t>-3</a:t>
            </a:r>
          </a:p>
          <a:p>
            <a:pPr algn="just"/>
            <a:r>
              <a:rPr lang="en-US" dirty="0"/>
              <a:t> </a:t>
            </a:r>
            <a:r>
              <a:rPr lang="ru-RU" dirty="0"/>
              <a:t>Т</a:t>
            </a:r>
            <a:r>
              <a:rPr lang="ru-RU" baseline="-25000" dirty="0"/>
              <a:t>е</a:t>
            </a:r>
            <a:r>
              <a:rPr lang="ru-RU" dirty="0"/>
              <a:t> ~ 4</a:t>
            </a:r>
            <a:r>
              <a:rPr lang="en-US" dirty="0"/>
              <a:t>4</a:t>
            </a:r>
            <a:r>
              <a:rPr lang="ru-RU" dirty="0"/>
              <a:t>0(±20) </a:t>
            </a:r>
            <a:r>
              <a:rPr lang="ru-RU" dirty="0" err="1"/>
              <a:t>eV</a:t>
            </a:r>
            <a:endParaRPr lang="en-US" dirty="0"/>
          </a:p>
          <a:p>
            <a:pPr algn="just"/>
            <a:endParaRPr lang="en-US" dirty="0"/>
          </a:p>
          <a:p>
            <a:pPr algn="just"/>
            <a:r>
              <a:rPr lang="en-US" dirty="0"/>
              <a:t>Two different spectral lines databases were used: one for a calibration curve for the experimental curve (see slide 7) and the other for this modelling. Therefore (because of the difference in spectral lines wavelength there is a little horizontal shift between experimental and model spectra. </a:t>
            </a:r>
            <a:endParaRPr lang="ru-RU" dirty="0"/>
          </a:p>
        </p:txBody>
      </p:sp>
      <p:sp>
        <p:nvSpPr>
          <p:cNvPr id="5" name="Номер слайда 4">
            <a:extLst>
              <a:ext uri="{FF2B5EF4-FFF2-40B4-BE49-F238E27FC236}">
                <a16:creationId xmlns:a16="http://schemas.microsoft.com/office/drawing/2014/main" id="{E2A52ED7-972D-4969-A437-2E3014F63F59}"/>
              </a:ext>
            </a:extLst>
          </p:cNvPr>
          <p:cNvSpPr>
            <a:spLocks noGrp="1"/>
          </p:cNvSpPr>
          <p:nvPr>
            <p:ph type="sldNum" sz="quarter" idx="12"/>
          </p:nvPr>
        </p:nvSpPr>
        <p:spPr/>
        <p:txBody>
          <a:bodyPr/>
          <a:lstStyle/>
          <a:p>
            <a:fld id="{DFEC5E37-ECDE-4101-93A1-F9B142F2AB5E}" type="slidenum">
              <a:rPr lang="ru-RU" smtClean="0"/>
              <a:t>15</a:t>
            </a:fld>
            <a:endParaRPr lang="ru-RU" dirty="0"/>
          </a:p>
        </p:txBody>
      </p:sp>
      <p:pic>
        <p:nvPicPr>
          <p:cNvPr id="7" name="Рисунок 6">
            <a:extLst>
              <a:ext uri="{FF2B5EF4-FFF2-40B4-BE49-F238E27FC236}">
                <a16:creationId xmlns:a16="http://schemas.microsoft.com/office/drawing/2014/main" id="{FA7545BC-5163-4EBB-AB0F-A2D4E9F30F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7960" y="230123"/>
            <a:ext cx="9464040" cy="6397752"/>
          </a:xfrm>
          <a:prstGeom prst="rect">
            <a:avLst/>
          </a:prstGeom>
        </p:spPr>
      </p:pic>
    </p:spTree>
    <p:extLst>
      <p:ext uri="{BB962C8B-B14F-4D97-AF65-F5344CB8AC3E}">
        <p14:creationId xmlns:p14="http://schemas.microsoft.com/office/powerpoint/2010/main" val="1586142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82B9F7DE-CBC4-4D8A-96AC-FC43F2CA4395}"/>
              </a:ext>
            </a:extLst>
          </p:cNvPr>
          <p:cNvSpPr/>
          <p:nvPr/>
        </p:nvSpPr>
        <p:spPr>
          <a:xfrm>
            <a:off x="1371599" y="474345"/>
            <a:ext cx="3360658" cy="5909310"/>
          </a:xfrm>
          <a:prstGeom prst="rect">
            <a:avLst/>
          </a:prstGeom>
        </p:spPr>
        <p:txBody>
          <a:bodyPr wrap="square">
            <a:spAutoFit/>
          </a:bodyPr>
          <a:lstStyle/>
          <a:p>
            <a:pPr algn="just"/>
            <a:r>
              <a:rPr lang="en-US" dirty="0"/>
              <a:t>One can be noticed that </a:t>
            </a:r>
            <a:r>
              <a:rPr lang="ru-RU" dirty="0"/>
              <a:t>Не</a:t>
            </a:r>
            <a:r>
              <a:rPr lang="el-GR" baseline="-25000" dirty="0"/>
              <a:t>α</a:t>
            </a:r>
            <a:r>
              <a:rPr lang="en-US" dirty="0"/>
              <a:t>, Li and Be spectrum group has more or less similar patterns (relative intensity, etc.), see the picture. </a:t>
            </a:r>
          </a:p>
          <a:p>
            <a:pPr algn="just"/>
            <a:endParaRPr lang="en-US" dirty="0"/>
          </a:p>
          <a:p>
            <a:pPr algn="just"/>
            <a:r>
              <a:rPr lang="en-US" dirty="0"/>
              <a:t>One can be assumed that plasma parameters for shot 17 estimated from the modelling is relatively correspond to other shots.</a:t>
            </a:r>
          </a:p>
          <a:p>
            <a:pPr algn="just"/>
            <a:endParaRPr lang="en-US" dirty="0"/>
          </a:p>
          <a:p>
            <a:pPr algn="just"/>
            <a:r>
              <a:rPr lang="en-US" dirty="0"/>
              <a:t>However,</a:t>
            </a:r>
          </a:p>
          <a:p>
            <a:pPr algn="just"/>
            <a:r>
              <a:rPr lang="en-US" dirty="0"/>
              <a:t>- Spectral curves of shots 15, 16, 17 are more or less similar.</a:t>
            </a:r>
          </a:p>
          <a:p>
            <a:pPr algn="just"/>
            <a:r>
              <a:rPr lang="en-US" dirty="0"/>
              <a:t>- Spectral curve of shots 13 corresponds to a lower plasma temperature energy than for shot 17 (probably, because of the lower laser contrast).</a:t>
            </a:r>
          </a:p>
          <a:p>
            <a:pPr algn="just"/>
            <a:r>
              <a:rPr lang="en-US" dirty="0"/>
              <a:t>- Spectral curve of shots 18 corresponds to a lower plasma density than for shot 17.</a:t>
            </a:r>
            <a:endParaRPr lang="ru-RU" dirty="0"/>
          </a:p>
        </p:txBody>
      </p:sp>
      <p:sp>
        <p:nvSpPr>
          <p:cNvPr id="7" name="Номер слайда 6">
            <a:extLst>
              <a:ext uri="{FF2B5EF4-FFF2-40B4-BE49-F238E27FC236}">
                <a16:creationId xmlns:a16="http://schemas.microsoft.com/office/drawing/2014/main" id="{800A4067-34CB-4C79-B69B-D0AAB580588C}"/>
              </a:ext>
            </a:extLst>
          </p:cNvPr>
          <p:cNvSpPr>
            <a:spLocks noGrp="1"/>
          </p:cNvSpPr>
          <p:nvPr>
            <p:ph type="sldNum" sz="quarter" idx="12"/>
          </p:nvPr>
        </p:nvSpPr>
        <p:spPr/>
        <p:txBody>
          <a:bodyPr/>
          <a:lstStyle/>
          <a:p>
            <a:fld id="{DFEC5E37-ECDE-4101-93A1-F9B142F2AB5E}" type="slidenum">
              <a:rPr lang="ru-RU" smtClean="0"/>
              <a:t>16</a:t>
            </a:fld>
            <a:endParaRPr lang="ru-RU"/>
          </a:p>
        </p:txBody>
      </p:sp>
      <p:pic>
        <p:nvPicPr>
          <p:cNvPr id="3" name="Рисунок 2">
            <a:extLst>
              <a:ext uri="{FF2B5EF4-FFF2-40B4-BE49-F238E27FC236}">
                <a16:creationId xmlns:a16="http://schemas.microsoft.com/office/drawing/2014/main" id="{A85D3C68-0536-46DB-8F77-20846EAAC2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6783" y="221698"/>
            <a:ext cx="4718304" cy="6278880"/>
          </a:xfrm>
          <a:prstGeom prst="rect">
            <a:avLst/>
          </a:prstGeom>
        </p:spPr>
      </p:pic>
    </p:spTree>
    <p:extLst>
      <p:ext uri="{BB962C8B-B14F-4D97-AF65-F5344CB8AC3E}">
        <p14:creationId xmlns:p14="http://schemas.microsoft.com/office/powerpoint/2010/main" val="1949579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08DA37-AEF1-45CC-8CFD-CDD09D3E0D34}"/>
              </a:ext>
            </a:extLst>
          </p:cNvPr>
          <p:cNvSpPr txBox="1"/>
          <p:nvPr/>
        </p:nvSpPr>
        <p:spPr>
          <a:xfrm>
            <a:off x="2797628" y="2090172"/>
            <a:ext cx="6596743" cy="1569660"/>
          </a:xfrm>
          <a:prstGeom prst="rect">
            <a:avLst/>
          </a:prstGeom>
          <a:noFill/>
        </p:spPr>
        <p:txBody>
          <a:bodyPr wrap="square" rtlCol="0">
            <a:spAutoFit/>
          </a:bodyPr>
          <a:lstStyle/>
          <a:p>
            <a:pPr algn="ctr"/>
            <a:r>
              <a:rPr lang="en-US" sz="2400" dirty="0"/>
              <a:t>Part 1</a:t>
            </a:r>
          </a:p>
          <a:p>
            <a:pPr algn="ctr"/>
            <a:endParaRPr lang="en-US" sz="2400" b="1" dirty="0"/>
          </a:p>
          <a:p>
            <a:pPr algn="ctr"/>
            <a:r>
              <a:rPr lang="en-US" sz="2400" b="1" dirty="0"/>
              <a:t>Hot/cold K-alfa analysis - notes</a:t>
            </a:r>
          </a:p>
          <a:p>
            <a:pPr algn="ctr"/>
            <a:endParaRPr lang="ru-RU" sz="2400" dirty="0"/>
          </a:p>
        </p:txBody>
      </p:sp>
    </p:spTree>
    <p:extLst>
      <p:ext uri="{BB962C8B-B14F-4D97-AF65-F5344CB8AC3E}">
        <p14:creationId xmlns:p14="http://schemas.microsoft.com/office/powerpoint/2010/main" val="620216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49432FA5-EB3C-4886-81EF-EECEBC244973}"/>
              </a:ext>
            </a:extLst>
          </p:cNvPr>
          <p:cNvSpPr>
            <a:spLocks noChangeArrowheads="1"/>
          </p:cNvSpPr>
          <p:nvPr/>
        </p:nvSpPr>
        <p:spPr bwMode="auto">
          <a:xfrm>
            <a:off x="0" y="-30777"/>
            <a:ext cx="12192000"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ru-RU" sz="2000" b="0" i="0" u="none" strike="noStrike" cap="none" normalizeH="0" baseline="0" dirty="0">
                <a:ln>
                  <a:noFill/>
                </a:ln>
                <a:solidFill>
                  <a:schemeClr val="tx1"/>
                </a:solidFill>
                <a:effectLst/>
                <a:latin typeface="Calibri (Основной текст)"/>
                <a:ea typeface="Calibri" panose="020F0502020204030204" pitchFamily="34" charset="0"/>
              </a:rPr>
              <a:t>An analysis of the experimental data was made by its comparing with model curves obtained using the SCFLY, </a:t>
            </a:r>
            <a:r>
              <a:rPr kumimoji="0" lang="en-US" altLang="ru-RU" sz="2000" b="0" i="0" u="none" strike="noStrike" cap="none" normalizeH="0" baseline="0" dirty="0" err="1">
                <a:ln>
                  <a:noFill/>
                </a:ln>
                <a:solidFill>
                  <a:schemeClr val="tx1"/>
                </a:solidFill>
                <a:effectLst/>
                <a:latin typeface="Calibri (Основной текст)"/>
                <a:ea typeface="Calibri" panose="020F0502020204030204" pitchFamily="34" charset="0"/>
              </a:rPr>
              <a:t>PrismSPECT</a:t>
            </a:r>
            <a:r>
              <a:rPr kumimoji="0" lang="en-US" altLang="ru-RU" sz="2000" b="0" i="0" u="none" strike="noStrike" cap="none" normalizeH="0" baseline="0" dirty="0">
                <a:ln>
                  <a:noFill/>
                </a:ln>
                <a:solidFill>
                  <a:schemeClr val="tx1"/>
                </a:solidFill>
                <a:effectLst/>
                <a:latin typeface="Calibri (Основной текст)"/>
                <a:ea typeface="Calibri" panose="020F0502020204030204" pitchFamily="34" charset="0"/>
              </a:rPr>
              <a:t> (and MUZE a little) codes.</a:t>
            </a:r>
            <a:endParaRPr kumimoji="0" lang="ru-RU" altLang="ru-RU" sz="2000" b="0" i="0" u="none" strike="noStrike" cap="none" normalizeH="0" baseline="0" dirty="0">
              <a:ln>
                <a:noFill/>
              </a:ln>
              <a:solidFill>
                <a:schemeClr val="tx1"/>
              </a:solidFill>
              <a:effectLst/>
              <a:latin typeface="Calibri (Основной текст)"/>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b="0" i="0" u="none" strike="noStrike" cap="none" normalizeH="0" baseline="0" dirty="0">
              <a:ln>
                <a:noFill/>
              </a:ln>
              <a:solidFill>
                <a:schemeClr val="tx1"/>
              </a:solidFill>
              <a:effectLst/>
              <a:latin typeface="Calibri (Основной текст)"/>
            </a:endParaRPr>
          </a:p>
        </p:txBody>
      </p:sp>
      <p:pic>
        <p:nvPicPr>
          <p:cNvPr id="1025" name="Рисунок 1">
            <a:extLst>
              <a:ext uri="{FF2B5EF4-FFF2-40B4-BE49-F238E27FC236}">
                <a16:creationId xmlns:a16="http://schemas.microsoft.com/office/drawing/2014/main" id="{9D6A1445-9D80-4407-8550-1BC88544E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3937677"/>
            <a:ext cx="3962400" cy="2674938"/>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a:extLst>
              <a:ext uri="{FF2B5EF4-FFF2-40B4-BE49-F238E27FC236}">
                <a16:creationId xmlns:a16="http://schemas.microsoft.com/office/drawing/2014/main" id="{42A1EA75-FAAE-47BC-91DF-D53A8411D466}"/>
              </a:ext>
            </a:extLst>
          </p:cNvPr>
          <p:cNvSpPr/>
          <p:nvPr/>
        </p:nvSpPr>
        <p:spPr>
          <a:xfrm>
            <a:off x="0" y="657676"/>
            <a:ext cx="6096000" cy="3139321"/>
          </a:xfrm>
          <a:prstGeom prst="rect">
            <a:avLst/>
          </a:prstGeom>
        </p:spPr>
        <p:txBody>
          <a:bodyPr>
            <a:spAutoFit/>
          </a:bodyPr>
          <a:lstStyle/>
          <a:p>
            <a:pPr lvl="0" algn="just" eaLnBrk="0" fontAlgn="base" hangingPunct="0">
              <a:spcBef>
                <a:spcPct val="0"/>
              </a:spcBef>
              <a:spcAft>
                <a:spcPct val="0"/>
              </a:spcAft>
            </a:pPr>
            <a:r>
              <a:rPr kumimoji="0" lang="en-US" altLang="ru-RU" b="0" i="0" u="none" strike="noStrike" cap="none" normalizeH="0" baseline="0" dirty="0">
                <a:ln>
                  <a:noFill/>
                </a:ln>
                <a:solidFill>
                  <a:schemeClr val="tx1"/>
                </a:solidFill>
                <a:effectLst/>
                <a:latin typeface="Calibri (Основной текст)"/>
                <a:ea typeface="Calibri" panose="020F0502020204030204" pitchFamily="34" charset="0"/>
              </a:rPr>
              <a:t>Some notes: </a:t>
            </a:r>
            <a:endParaRPr kumimoji="0" lang="ru-RU" altLang="ru-RU" b="0" i="0" u="none" strike="noStrike" cap="none" normalizeH="0" baseline="0" dirty="0">
              <a:ln>
                <a:noFill/>
              </a:ln>
              <a:solidFill>
                <a:schemeClr val="tx1"/>
              </a:solidFill>
              <a:effectLst/>
              <a:latin typeface="Calibri (Основной текст)"/>
            </a:endParaRPr>
          </a:p>
          <a:p>
            <a:pPr lvl="0" algn="just" eaLnBrk="0" fontAlgn="base" hangingPunct="0">
              <a:spcBef>
                <a:spcPct val="0"/>
              </a:spcBef>
              <a:spcAft>
                <a:spcPct val="0"/>
              </a:spcAft>
            </a:pPr>
            <a:r>
              <a:rPr kumimoji="0" lang="en-US" altLang="ru-RU" b="1" i="0" u="none" strike="noStrike" cap="none" normalizeH="0" baseline="0" dirty="0">
                <a:ln>
                  <a:noFill/>
                </a:ln>
                <a:solidFill>
                  <a:schemeClr val="tx1"/>
                </a:solidFill>
                <a:effectLst/>
                <a:latin typeface="Calibri (Основной текст)"/>
                <a:ea typeface="Calibri" panose="020F0502020204030204" pitchFamily="34" charset="0"/>
              </a:rPr>
              <a:t>1.</a:t>
            </a:r>
            <a:r>
              <a:rPr kumimoji="0" lang="en-US" altLang="ru-RU" b="0" i="0" u="none" strike="noStrike" cap="none" normalizeH="0" baseline="0" dirty="0">
                <a:ln>
                  <a:noFill/>
                </a:ln>
                <a:solidFill>
                  <a:schemeClr val="tx1"/>
                </a:solidFill>
                <a:effectLst/>
                <a:latin typeface="Calibri (Основной текст)"/>
                <a:ea typeface="Calibri" panose="020F0502020204030204" pitchFamily="34" charset="0"/>
              </a:rPr>
              <a:t> The SCFLY modelling curves were taken from [</a:t>
            </a:r>
            <a:r>
              <a:rPr lang="en-US" i="1" dirty="0"/>
              <a:t>L. J. Bae et al., Opt. Express, vol. 26, no. 5, p. 6294, 2018.</a:t>
            </a:r>
            <a:r>
              <a:rPr kumimoji="0" lang="en-US" altLang="ru-RU" b="0" i="0" u="none" strike="noStrike" cap="none" normalizeH="0" baseline="0" dirty="0">
                <a:ln>
                  <a:noFill/>
                </a:ln>
                <a:solidFill>
                  <a:schemeClr val="tx1"/>
                </a:solidFill>
                <a:effectLst/>
                <a:latin typeface="Calibri (Основной текст)"/>
                <a:ea typeface="Calibri" panose="020F0502020204030204" pitchFamily="34" charset="0"/>
              </a:rPr>
              <a:t>] (the energy of the hot electrons was 0.5 MeV). The curves for energies of 1, 3, 5, 7, 9, 11, 13, 15, 18, 20, 25, 30, 35, 40 eV were used. It was noted that experimental spectra curves can be described usually only as a sum of several model spectra. For example, model spectra curve for 18 eV and 30 eV (in a ratio of 0.65 to 0.35, which is an equivalent to 22.2 eV) describes the experimental spectrum curve for the position of 0 </a:t>
            </a:r>
            <a:r>
              <a:rPr kumimoji="0" lang="en-US" altLang="ru-RU" b="0" i="0" u="none" strike="noStrike" cap="none" normalizeH="0" baseline="0" dirty="0" err="1">
                <a:ln>
                  <a:noFill/>
                </a:ln>
                <a:solidFill>
                  <a:schemeClr val="tx1"/>
                </a:solidFill>
                <a:effectLst/>
                <a:latin typeface="Calibri (Основной текст)"/>
                <a:ea typeface="Calibri" panose="020F0502020204030204" pitchFamily="34" charset="0"/>
              </a:rPr>
              <a:t>μm</a:t>
            </a:r>
            <a:r>
              <a:rPr kumimoji="0" lang="en-US" altLang="ru-RU" b="0" i="0" u="none" strike="noStrike" cap="none" normalizeH="0" baseline="0" dirty="0">
                <a:ln>
                  <a:noFill/>
                </a:ln>
                <a:solidFill>
                  <a:schemeClr val="tx1"/>
                </a:solidFill>
                <a:effectLst/>
                <a:latin typeface="Calibri (Основной текст)"/>
                <a:ea typeface="Calibri" panose="020F0502020204030204" pitchFamily="34" charset="0"/>
              </a:rPr>
              <a:t> shot 18 (see Fig. 1 ).</a:t>
            </a:r>
            <a:endParaRPr kumimoji="0" lang="ru-RU" altLang="ru-RU" b="0" i="0" u="none" strike="noStrike" cap="none" normalizeH="0" baseline="0" dirty="0">
              <a:ln>
                <a:noFill/>
              </a:ln>
              <a:solidFill>
                <a:schemeClr val="tx1"/>
              </a:solidFill>
              <a:effectLst/>
              <a:latin typeface="Calibri (Основной текст)"/>
            </a:endParaRPr>
          </a:p>
        </p:txBody>
      </p:sp>
      <p:sp>
        <p:nvSpPr>
          <p:cNvPr id="5" name="Прямоугольник 4">
            <a:extLst>
              <a:ext uri="{FF2B5EF4-FFF2-40B4-BE49-F238E27FC236}">
                <a16:creationId xmlns:a16="http://schemas.microsoft.com/office/drawing/2014/main" id="{CE0E3C77-B526-4931-9156-79B628FD1B5E}"/>
              </a:ext>
            </a:extLst>
          </p:cNvPr>
          <p:cNvSpPr/>
          <p:nvPr/>
        </p:nvSpPr>
        <p:spPr>
          <a:xfrm>
            <a:off x="6096000" y="941764"/>
            <a:ext cx="6096000" cy="2862322"/>
          </a:xfrm>
          <a:prstGeom prst="rect">
            <a:avLst/>
          </a:prstGeom>
        </p:spPr>
        <p:txBody>
          <a:bodyPr>
            <a:spAutoFit/>
          </a:bodyPr>
          <a:lstStyle/>
          <a:p>
            <a:r>
              <a:rPr lang="en-US" dirty="0">
                <a:latin typeface="Calibri (Основной текст)"/>
              </a:rPr>
              <a:t>2. An example of experimental spectral curves of Kα of shot 17 in different relative positions.</a:t>
            </a:r>
          </a:p>
          <a:p>
            <a:r>
              <a:rPr lang="en-US" dirty="0"/>
              <a:t>The “cold” K</a:t>
            </a:r>
            <a:r>
              <a:rPr lang="en-US" baseline="-25000" dirty="0"/>
              <a:t>α</a:t>
            </a:r>
            <a:r>
              <a:rPr lang="en-US" dirty="0"/>
              <a:t> lines (2.7485 Å and 2.7522 Å) were used as main reference lines for the analysis. Its position was estimated by taking into account both peaks position for different spatial positions and profile peculiarities (inclines including) of spectrum. Please note, peak that can be seen between K</a:t>
            </a:r>
            <a:r>
              <a:rPr lang="en-US" baseline="-25000" dirty="0"/>
              <a:t>α 1</a:t>
            </a:r>
            <a:r>
              <a:rPr lang="en-US" dirty="0"/>
              <a:t> and K</a:t>
            </a:r>
            <a:r>
              <a:rPr lang="en-US" baseline="-25000" dirty="0"/>
              <a:t>α 2</a:t>
            </a:r>
            <a:r>
              <a:rPr lang="en-US" dirty="0"/>
              <a:t> lines (about 2.750 Å) should not be confused with “cold” K</a:t>
            </a:r>
            <a:r>
              <a:rPr lang="en-US" baseline="-25000" dirty="0"/>
              <a:t>α</a:t>
            </a:r>
            <a:r>
              <a:rPr lang="en-US" dirty="0"/>
              <a:t> lines.</a:t>
            </a:r>
            <a:endParaRPr lang="ru-RU" dirty="0"/>
          </a:p>
          <a:p>
            <a:endParaRPr lang="ru-RU" dirty="0">
              <a:latin typeface="Calibri (Основной текст)"/>
            </a:endParaRPr>
          </a:p>
        </p:txBody>
      </p:sp>
      <p:pic>
        <p:nvPicPr>
          <p:cNvPr id="8" name="image4.png">
            <a:extLst>
              <a:ext uri="{FF2B5EF4-FFF2-40B4-BE49-F238E27FC236}">
                <a16:creationId xmlns:a16="http://schemas.microsoft.com/office/drawing/2014/main" id="{B9DF5CF2-5DC3-49F0-981A-A986593A62CB}"/>
              </a:ext>
            </a:extLst>
          </p:cNvPr>
          <p:cNvPicPr/>
          <p:nvPr/>
        </p:nvPicPr>
        <p:blipFill>
          <a:blip r:embed="rId3"/>
          <a:srcRect/>
          <a:stretch>
            <a:fillRect/>
          </a:stretch>
        </p:blipFill>
        <p:spPr>
          <a:xfrm>
            <a:off x="6866021" y="3816430"/>
            <a:ext cx="4555958" cy="2674938"/>
          </a:xfrm>
          <a:prstGeom prst="rect">
            <a:avLst/>
          </a:prstGeom>
          <a:ln/>
        </p:spPr>
      </p:pic>
      <p:sp>
        <p:nvSpPr>
          <p:cNvPr id="7" name="Номер слайда 6">
            <a:extLst>
              <a:ext uri="{FF2B5EF4-FFF2-40B4-BE49-F238E27FC236}">
                <a16:creationId xmlns:a16="http://schemas.microsoft.com/office/drawing/2014/main" id="{30F2DDFB-3A9F-4B4C-9E14-1586A22055C1}"/>
              </a:ext>
            </a:extLst>
          </p:cNvPr>
          <p:cNvSpPr>
            <a:spLocks noGrp="1"/>
          </p:cNvSpPr>
          <p:nvPr>
            <p:ph type="sldNum" sz="quarter" idx="12"/>
          </p:nvPr>
        </p:nvSpPr>
        <p:spPr/>
        <p:txBody>
          <a:bodyPr/>
          <a:lstStyle/>
          <a:p>
            <a:fld id="{DFEC5E37-ECDE-4101-93A1-F9B142F2AB5E}" type="slidenum">
              <a:rPr lang="ru-RU" smtClean="0"/>
              <a:t>3</a:t>
            </a:fld>
            <a:endParaRPr lang="ru-RU"/>
          </a:p>
        </p:txBody>
      </p:sp>
    </p:spTree>
    <p:extLst>
      <p:ext uri="{BB962C8B-B14F-4D97-AF65-F5344CB8AC3E}">
        <p14:creationId xmlns:p14="http://schemas.microsoft.com/office/powerpoint/2010/main" val="329233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42A1EA75-FAAE-47BC-91DF-D53A8411D466}"/>
              </a:ext>
            </a:extLst>
          </p:cNvPr>
          <p:cNvSpPr/>
          <p:nvPr/>
        </p:nvSpPr>
        <p:spPr>
          <a:xfrm>
            <a:off x="0" y="351694"/>
            <a:ext cx="6096000" cy="2585323"/>
          </a:xfrm>
          <a:prstGeom prst="rect">
            <a:avLst/>
          </a:prstGeom>
        </p:spPr>
        <p:txBody>
          <a:bodyPr>
            <a:spAutoFit/>
          </a:bodyPr>
          <a:lstStyle/>
          <a:p>
            <a:pPr lvl="0" algn="just" eaLnBrk="0" fontAlgn="base" hangingPunct="0">
              <a:spcBef>
                <a:spcPct val="0"/>
              </a:spcBef>
              <a:spcAft>
                <a:spcPct val="0"/>
              </a:spcAft>
            </a:pPr>
            <a:r>
              <a:rPr lang="en-US" altLang="ru-RU" b="1" dirty="0">
                <a:latin typeface="Calibri (Основной текст)"/>
                <a:ea typeface="Calibri" panose="020F0502020204030204" pitchFamily="34" charset="0"/>
              </a:rPr>
              <a:t>3. </a:t>
            </a:r>
            <a:r>
              <a:rPr lang="en-US" altLang="ru-RU" dirty="0">
                <a:latin typeface="Calibri (Основной текст)"/>
                <a:ea typeface="Calibri" panose="020F0502020204030204" pitchFamily="34" charset="0"/>
              </a:rPr>
              <a:t>Prism spectrum curves were obtained by combining curves for two cases: neglecting and taking into account of Kα inner-shell transitions for a certain number of bound electrons. The obtained curves are in agreement with MUZE code curves (which was used to analyze the previous experiment results). The hot electron temperature was assumed to be 1 MeV.</a:t>
            </a:r>
          </a:p>
          <a:p>
            <a:pPr lvl="0" algn="just" eaLnBrk="0" fontAlgn="base" hangingPunct="0">
              <a:spcBef>
                <a:spcPct val="0"/>
              </a:spcBef>
              <a:spcAft>
                <a:spcPct val="0"/>
              </a:spcAft>
            </a:pPr>
            <a:r>
              <a:rPr lang="en-US" altLang="ru-RU" dirty="0">
                <a:latin typeface="Calibri (Основной текст)"/>
                <a:ea typeface="Calibri" panose="020F0502020204030204" pitchFamily="34" charset="0"/>
              </a:rPr>
              <a:t>One can be seen that example special curve is fitted with Prism modelling curve in a relatively narrow range 20-26 eV (with 21 eV best one).</a:t>
            </a:r>
          </a:p>
        </p:txBody>
      </p:sp>
      <p:sp>
        <p:nvSpPr>
          <p:cNvPr id="5" name="Прямоугольник 4">
            <a:extLst>
              <a:ext uri="{FF2B5EF4-FFF2-40B4-BE49-F238E27FC236}">
                <a16:creationId xmlns:a16="http://schemas.microsoft.com/office/drawing/2014/main" id="{CE0E3C77-B526-4931-9156-79B628FD1B5E}"/>
              </a:ext>
            </a:extLst>
          </p:cNvPr>
          <p:cNvSpPr/>
          <p:nvPr/>
        </p:nvSpPr>
        <p:spPr>
          <a:xfrm>
            <a:off x="6096000" y="351694"/>
            <a:ext cx="6096000" cy="3693319"/>
          </a:xfrm>
          <a:prstGeom prst="rect">
            <a:avLst/>
          </a:prstGeom>
        </p:spPr>
        <p:txBody>
          <a:bodyPr>
            <a:spAutoFit/>
          </a:bodyPr>
          <a:lstStyle/>
          <a:p>
            <a:r>
              <a:rPr lang="en-US" b="1" dirty="0"/>
              <a:t>4.</a:t>
            </a:r>
            <a:r>
              <a:rPr lang="en-US" dirty="0"/>
              <a:t> The SCFLY and Prism curves are oriented to different parts of the experimental spectrum:</a:t>
            </a:r>
            <a:endParaRPr lang="ru-RU" dirty="0"/>
          </a:p>
          <a:p>
            <a:r>
              <a:rPr lang="en-US" dirty="0"/>
              <a:t>- SCFLY is more oriented to the widths of the experimental spectrum and to a lesser extent on the profile of a tip part of the spectral curves;</a:t>
            </a:r>
            <a:endParaRPr lang="ru-RU" dirty="0"/>
          </a:p>
          <a:p>
            <a:r>
              <a:rPr lang="en-US" dirty="0"/>
              <a:t>- and Prism conversely.</a:t>
            </a:r>
            <a:endParaRPr lang="ru-RU" dirty="0"/>
          </a:p>
          <a:p>
            <a:r>
              <a:rPr lang="en-US" dirty="0"/>
              <a:t>Therefore, two estimated distributions of electron temperature of </a:t>
            </a:r>
            <a:r>
              <a:rPr lang="en-US" dirty="0" err="1"/>
              <a:t>Ti</a:t>
            </a:r>
            <a:r>
              <a:rPr lang="en-US" dirty="0"/>
              <a:t> as a function of width (using SCFLY and using Prism) doesn’t always have the same patterns.</a:t>
            </a:r>
          </a:p>
          <a:p>
            <a:endParaRPr lang="ru-RU" dirty="0"/>
          </a:p>
          <a:p>
            <a:r>
              <a:rPr lang="en-US" b="1" dirty="0"/>
              <a:t> 5.</a:t>
            </a:r>
            <a:r>
              <a:rPr lang="en-US" dirty="0"/>
              <a:t> The relative intensities of the spectral lines was not taken into account in any way.</a:t>
            </a:r>
            <a:endParaRPr lang="ru-RU" dirty="0"/>
          </a:p>
          <a:p>
            <a:endParaRPr lang="ru-RU" dirty="0">
              <a:latin typeface="Calibri (Основной текст)"/>
            </a:endParaRPr>
          </a:p>
        </p:txBody>
      </p:sp>
      <p:pic>
        <p:nvPicPr>
          <p:cNvPr id="7" name="Рисунок 6">
            <a:extLst>
              <a:ext uri="{FF2B5EF4-FFF2-40B4-BE49-F238E27FC236}">
                <a16:creationId xmlns:a16="http://schemas.microsoft.com/office/drawing/2014/main" id="{12F0BEE5-417B-4E4C-BA4A-EF035877CB83}"/>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6452" y="3060112"/>
            <a:ext cx="4843096" cy="3294487"/>
          </a:xfrm>
          <a:prstGeom prst="rect">
            <a:avLst/>
          </a:prstGeom>
          <a:noFill/>
          <a:ln>
            <a:noFill/>
          </a:ln>
        </p:spPr>
      </p:pic>
      <p:sp>
        <p:nvSpPr>
          <p:cNvPr id="3" name="Номер слайда 2">
            <a:extLst>
              <a:ext uri="{FF2B5EF4-FFF2-40B4-BE49-F238E27FC236}">
                <a16:creationId xmlns:a16="http://schemas.microsoft.com/office/drawing/2014/main" id="{65EB8902-3462-4353-A8ED-F651432F31ED}"/>
              </a:ext>
            </a:extLst>
          </p:cNvPr>
          <p:cNvSpPr>
            <a:spLocks noGrp="1"/>
          </p:cNvSpPr>
          <p:nvPr>
            <p:ph type="sldNum" sz="quarter" idx="12"/>
          </p:nvPr>
        </p:nvSpPr>
        <p:spPr/>
        <p:txBody>
          <a:bodyPr/>
          <a:lstStyle/>
          <a:p>
            <a:fld id="{DFEC5E37-ECDE-4101-93A1-F9B142F2AB5E}" type="slidenum">
              <a:rPr lang="ru-RU" smtClean="0"/>
              <a:t>4</a:t>
            </a:fld>
            <a:endParaRPr lang="ru-RU"/>
          </a:p>
        </p:txBody>
      </p:sp>
    </p:spTree>
    <p:extLst>
      <p:ext uri="{BB962C8B-B14F-4D97-AF65-F5344CB8AC3E}">
        <p14:creationId xmlns:p14="http://schemas.microsoft.com/office/powerpoint/2010/main" val="3319664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08DA37-AEF1-45CC-8CFD-CDD09D3E0D34}"/>
              </a:ext>
            </a:extLst>
          </p:cNvPr>
          <p:cNvSpPr txBox="1"/>
          <p:nvPr/>
        </p:nvSpPr>
        <p:spPr>
          <a:xfrm>
            <a:off x="2797628" y="2090172"/>
            <a:ext cx="6596743" cy="1569660"/>
          </a:xfrm>
          <a:prstGeom prst="rect">
            <a:avLst/>
          </a:prstGeom>
          <a:noFill/>
        </p:spPr>
        <p:txBody>
          <a:bodyPr wrap="square" rtlCol="0">
            <a:spAutoFit/>
          </a:bodyPr>
          <a:lstStyle/>
          <a:p>
            <a:pPr algn="ctr"/>
            <a:r>
              <a:rPr lang="en-US" sz="2400" dirty="0"/>
              <a:t>Part 2</a:t>
            </a:r>
          </a:p>
          <a:p>
            <a:pPr algn="ctr"/>
            <a:endParaRPr lang="en-US" sz="2400" b="1" dirty="0"/>
          </a:p>
          <a:p>
            <a:pPr algn="ctr"/>
            <a:r>
              <a:rPr lang="en-US" sz="2400" b="1" dirty="0"/>
              <a:t>Hot/cold K-alfa analysis – example (shot 17)</a:t>
            </a:r>
          </a:p>
          <a:p>
            <a:pPr algn="ctr"/>
            <a:endParaRPr lang="ru-RU" sz="2400" dirty="0"/>
          </a:p>
        </p:txBody>
      </p:sp>
    </p:spTree>
    <p:extLst>
      <p:ext uri="{BB962C8B-B14F-4D97-AF65-F5344CB8AC3E}">
        <p14:creationId xmlns:p14="http://schemas.microsoft.com/office/powerpoint/2010/main" val="1350772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26.png">
            <a:extLst>
              <a:ext uri="{FF2B5EF4-FFF2-40B4-BE49-F238E27FC236}">
                <a16:creationId xmlns:a16="http://schemas.microsoft.com/office/drawing/2014/main" id="{4CE17CBF-6FC6-4720-9F34-500792BFED1C}"/>
              </a:ext>
            </a:extLst>
          </p:cNvPr>
          <p:cNvPicPr/>
          <p:nvPr/>
        </p:nvPicPr>
        <p:blipFill>
          <a:blip r:embed="rId2"/>
          <a:srcRect/>
          <a:stretch>
            <a:fillRect/>
          </a:stretch>
        </p:blipFill>
        <p:spPr>
          <a:xfrm>
            <a:off x="6726360" y="769157"/>
            <a:ext cx="5940425" cy="4545965"/>
          </a:xfrm>
          <a:prstGeom prst="rect">
            <a:avLst/>
          </a:prstGeom>
          <a:ln/>
        </p:spPr>
      </p:pic>
      <p:sp>
        <p:nvSpPr>
          <p:cNvPr id="5" name="Прямоугольник 4">
            <a:extLst>
              <a:ext uri="{FF2B5EF4-FFF2-40B4-BE49-F238E27FC236}">
                <a16:creationId xmlns:a16="http://schemas.microsoft.com/office/drawing/2014/main" id="{CE0E3C77-B526-4931-9156-79B628FD1B5E}"/>
              </a:ext>
            </a:extLst>
          </p:cNvPr>
          <p:cNvSpPr/>
          <p:nvPr/>
        </p:nvSpPr>
        <p:spPr>
          <a:xfrm>
            <a:off x="0" y="-30602"/>
            <a:ext cx="6928338" cy="7294305"/>
          </a:xfrm>
          <a:prstGeom prst="rect">
            <a:avLst/>
          </a:prstGeom>
        </p:spPr>
        <p:txBody>
          <a:bodyPr wrap="square">
            <a:spAutoFit/>
          </a:bodyPr>
          <a:lstStyle/>
          <a:p>
            <a:pPr lvl="0" algn="just"/>
            <a:r>
              <a:rPr lang="en-US" b="1" dirty="0"/>
              <a:t>Shot 17.</a:t>
            </a:r>
            <a:r>
              <a:rPr lang="en-US" dirty="0"/>
              <a:t> </a:t>
            </a:r>
          </a:p>
          <a:p>
            <a:pPr lvl="0" algn="just"/>
            <a:r>
              <a:rPr lang="en-US" dirty="0">
                <a:effectLst/>
              </a:rPr>
              <a:t>Spatial distribution - How we can distinguish WDM from hot plasma area is on the picture.</a:t>
            </a:r>
            <a:endParaRPr lang="ru-RU" dirty="0">
              <a:effectLst/>
            </a:endParaRPr>
          </a:p>
          <a:p>
            <a:pPr algn="just"/>
            <a:r>
              <a:rPr lang="en-US" dirty="0"/>
              <a:t>    Here is the spatial distribution of the emission traced separately for </a:t>
            </a:r>
            <a:r>
              <a:rPr lang="en-US" dirty="0" err="1"/>
              <a:t>Hea</a:t>
            </a:r>
            <a:r>
              <a:rPr lang="en-US" dirty="0"/>
              <a:t> and Ka groups. First can be used to trace the extend of hot plasma, while latter can be emitted by relatively cold and dense matter states only. Obviously, the extend of </a:t>
            </a:r>
            <a:r>
              <a:rPr lang="en-US" dirty="0" err="1"/>
              <a:t>Hea</a:t>
            </a:r>
            <a:r>
              <a:rPr lang="en-US" dirty="0"/>
              <a:t> is seen much broader, up to 400 aside, than might be expected from the focal spot size. That corresponds to the contribution of the expanding and recombining hot plasma plume at later times, and superimposed to the emission of the wire-target behind.</a:t>
            </a:r>
          </a:p>
          <a:p>
            <a:pPr algn="just"/>
            <a:r>
              <a:rPr lang="en-US" dirty="0"/>
              <a:t>    However, the presence of K</a:t>
            </a:r>
            <a:r>
              <a:rPr lang="el-GR" baseline="-25000" dirty="0"/>
              <a:t>α</a:t>
            </a:r>
            <a:r>
              <a:rPr lang="en-US" dirty="0"/>
              <a:t> emission near the center position reveals the existence of solid and not too hot (below 100 eV) plasma in this area at some (early) time. The analysis on WDM state can be done considering Ka emission alone, without a reference to the plasma parameters retrieved from </a:t>
            </a:r>
            <a:r>
              <a:rPr lang="en-US" dirty="0" err="1"/>
              <a:t>Hea</a:t>
            </a:r>
            <a:r>
              <a:rPr lang="en-US" dirty="0"/>
              <a:t>, while we do not have a solid claim that considered WDM state is made by hot electron flow only, without preheating by laser radiation (as we could do with shot-to-wire-tip configuration.</a:t>
            </a:r>
          </a:p>
          <a:p>
            <a:pPr algn="just"/>
            <a:r>
              <a:rPr lang="en-US" dirty="0"/>
              <a:t>    Vertical dashed lines indicate the conditional boundary of hot plasma - WDM. It was estimated as 0.1 of He</a:t>
            </a:r>
            <a:r>
              <a:rPr lang="en-US" baseline="-25000" dirty="0"/>
              <a:t>α</a:t>
            </a:r>
            <a:r>
              <a:rPr lang="en-US" dirty="0"/>
              <a:t> height (He</a:t>
            </a:r>
            <a:r>
              <a:rPr lang="en-US" baseline="-25000" dirty="0"/>
              <a:t>α</a:t>
            </a:r>
            <a:r>
              <a:rPr lang="en-US" dirty="0"/>
              <a:t> is emitted from hot plasma region; K</a:t>
            </a:r>
            <a:r>
              <a:rPr lang="en-US" baseline="-25000" dirty="0"/>
              <a:t>α</a:t>
            </a:r>
            <a:r>
              <a:rPr lang="en-US" dirty="0"/>
              <a:t> from both of hot plasma and solid).</a:t>
            </a:r>
            <a:endParaRPr lang="ru-RU" dirty="0"/>
          </a:p>
          <a:p>
            <a:pPr algn="just"/>
            <a:r>
              <a:rPr lang="en-US" dirty="0"/>
              <a:t>Zero position was estimated as a point with maximum of intensity of He</a:t>
            </a:r>
            <a:r>
              <a:rPr lang="en-US" baseline="-25000" dirty="0"/>
              <a:t>α</a:t>
            </a:r>
            <a:r>
              <a:rPr lang="en-US" dirty="0"/>
              <a:t> and K</a:t>
            </a:r>
            <a:r>
              <a:rPr lang="en-US" baseline="-25000" dirty="0"/>
              <a:t>α</a:t>
            </a:r>
            <a:r>
              <a:rPr lang="en-US" dirty="0"/>
              <a:t>.</a:t>
            </a:r>
            <a:endParaRPr lang="ru-RU" dirty="0"/>
          </a:p>
          <a:p>
            <a:pPr algn="just"/>
            <a:endParaRPr lang="ru-RU" dirty="0"/>
          </a:p>
          <a:p>
            <a:pPr algn="just"/>
            <a:endParaRPr lang="ru-RU" dirty="0">
              <a:latin typeface="Calibri (Основной текст)"/>
            </a:endParaRPr>
          </a:p>
        </p:txBody>
      </p:sp>
      <p:sp>
        <p:nvSpPr>
          <p:cNvPr id="2" name="Номер слайда 1">
            <a:extLst>
              <a:ext uri="{FF2B5EF4-FFF2-40B4-BE49-F238E27FC236}">
                <a16:creationId xmlns:a16="http://schemas.microsoft.com/office/drawing/2014/main" id="{C887EB35-C180-4F18-9467-6E539C66D78E}"/>
              </a:ext>
            </a:extLst>
          </p:cNvPr>
          <p:cNvSpPr>
            <a:spLocks noGrp="1"/>
          </p:cNvSpPr>
          <p:nvPr>
            <p:ph type="sldNum" sz="quarter" idx="12"/>
          </p:nvPr>
        </p:nvSpPr>
        <p:spPr/>
        <p:txBody>
          <a:bodyPr/>
          <a:lstStyle/>
          <a:p>
            <a:fld id="{DFEC5E37-ECDE-4101-93A1-F9B142F2AB5E}" type="slidenum">
              <a:rPr lang="ru-RU" smtClean="0"/>
              <a:t>6</a:t>
            </a:fld>
            <a:endParaRPr lang="ru-RU"/>
          </a:p>
        </p:txBody>
      </p:sp>
    </p:spTree>
    <p:extLst>
      <p:ext uri="{BB962C8B-B14F-4D97-AF65-F5344CB8AC3E}">
        <p14:creationId xmlns:p14="http://schemas.microsoft.com/office/powerpoint/2010/main" val="4049913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Номер слайда 6">
            <a:extLst>
              <a:ext uri="{FF2B5EF4-FFF2-40B4-BE49-F238E27FC236}">
                <a16:creationId xmlns:a16="http://schemas.microsoft.com/office/drawing/2014/main" id="{08057CF8-48EA-4FF0-8FE9-86F72321C722}"/>
              </a:ext>
            </a:extLst>
          </p:cNvPr>
          <p:cNvSpPr>
            <a:spLocks noGrp="1"/>
          </p:cNvSpPr>
          <p:nvPr>
            <p:ph type="sldNum" sz="quarter" idx="12"/>
          </p:nvPr>
        </p:nvSpPr>
        <p:spPr/>
        <p:txBody>
          <a:bodyPr/>
          <a:lstStyle/>
          <a:p>
            <a:fld id="{DFEC5E37-ECDE-4101-93A1-F9B142F2AB5E}" type="slidenum">
              <a:rPr lang="ru-RU" smtClean="0"/>
              <a:t>7</a:t>
            </a:fld>
            <a:endParaRPr lang="ru-RU"/>
          </a:p>
        </p:txBody>
      </p:sp>
      <p:pic>
        <p:nvPicPr>
          <p:cNvPr id="8" name="Рисунок 7">
            <a:extLst>
              <a:ext uri="{FF2B5EF4-FFF2-40B4-BE49-F238E27FC236}">
                <a16:creationId xmlns:a16="http://schemas.microsoft.com/office/drawing/2014/main" id="{C1B1EC3E-F3FB-4107-BCCD-47B4BE714E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803" y="427338"/>
            <a:ext cx="10774393" cy="6430662"/>
          </a:xfrm>
          <a:prstGeom prst="rect">
            <a:avLst/>
          </a:prstGeom>
        </p:spPr>
      </p:pic>
      <p:sp>
        <p:nvSpPr>
          <p:cNvPr id="5" name="Прямоугольник 4">
            <a:extLst>
              <a:ext uri="{FF2B5EF4-FFF2-40B4-BE49-F238E27FC236}">
                <a16:creationId xmlns:a16="http://schemas.microsoft.com/office/drawing/2014/main" id="{246AA8EF-C67B-410B-AB53-36EE7E033E21}"/>
              </a:ext>
            </a:extLst>
          </p:cNvPr>
          <p:cNvSpPr/>
          <p:nvPr/>
        </p:nvSpPr>
        <p:spPr>
          <a:xfrm>
            <a:off x="0" y="0"/>
            <a:ext cx="12191999" cy="369332"/>
          </a:xfrm>
          <a:prstGeom prst="rect">
            <a:avLst/>
          </a:prstGeom>
        </p:spPr>
        <p:txBody>
          <a:bodyPr wrap="square">
            <a:spAutoFit/>
          </a:bodyPr>
          <a:lstStyle/>
          <a:p>
            <a:pPr marL="342900" lvl="0" indent="-342900">
              <a:spcAft>
                <a:spcPts val="0"/>
              </a:spcAft>
              <a:buFont typeface="+mj-lt"/>
              <a:buAutoNum type="arabicParenR"/>
            </a:pPr>
            <a:r>
              <a:rPr lang="en-US" dirty="0">
                <a:solidFill>
                  <a:srgbClr val="000000"/>
                </a:solidFill>
                <a:effectLst/>
              </a:rPr>
              <a:t>Experimental spectrum for -33 and +33 </a:t>
            </a:r>
            <a:r>
              <a:rPr lang="en-US" dirty="0" err="1">
                <a:solidFill>
                  <a:srgbClr val="000000"/>
                </a:solidFill>
                <a:effectLst/>
              </a:rPr>
              <a:t>μm</a:t>
            </a:r>
            <a:r>
              <a:rPr lang="en-US" dirty="0">
                <a:solidFill>
                  <a:srgbClr val="000000"/>
                </a:solidFill>
                <a:effectLst/>
              </a:rPr>
              <a:t> positions (near max of </a:t>
            </a:r>
            <a:r>
              <a:rPr lang="en-US" dirty="0" err="1">
                <a:solidFill>
                  <a:srgbClr val="000000"/>
                </a:solidFill>
                <a:effectLst/>
              </a:rPr>
              <a:t>of</a:t>
            </a:r>
            <a:r>
              <a:rPr lang="en-US" dirty="0">
                <a:solidFill>
                  <a:srgbClr val="000000"/>
                </a:solidFill>
                <a:effectLst/>
              </a:rPr>
              <a:t> He</a:t>
            </a:r>
            <a:r>
              <a:rPr lang="en-US" baseline="-25000" dirty="0">
                <a:solidFill>
                  <a:srgbClr val="000000"/>
                </a:solidFill>
                <a:effectLst/>
              </a:rPr>
              <a:t>α</a:t>
            </a:r>
            <a:r>
              <a:rPr lang="en-US" dirty="0">
                <a:solidFill>
                  <a:srgbClr val="000000"/>
                </a:solidFill>
                <a:effectLst/>
              </a:rPr>
              <a:t> and K</a:t>
            </a:r>
            <a:r>
              <a:rPr lang="en-US" baseline="-25000" dirty="0">
                <a:solidFill>
                  <a:srgbClr val="000000"/>
                </a:solidFill>
                <a:effectLst/>
              </a:rPr>
              <a:t>α</a:t>
            </a:r>
            <a:r>
              <a:rPr lang="en-US" dirty="0">
                <a:solidFill>
                  <a:srgbClr val="000000"/>
                </a:solidFill>
                <a:effectLst/>
              </a:rPr>
              <a:t>). </a:t>
            </a:r>
            <a:r>
              <a:rPr lang="en-US" dirty="0">
                <a:solidFill>
                  <a:srgbClr val="000000"/>
                </a:solidFill>
              </a:rPr>
              <a:t>Lines from http://spectr-w3.snz.ru.</a:t>
            </a:r>
            <a:endParaRPr lang="ru-RU" dirty="0">
              <a:effectLst/>
            </a:endParaRPr>
          </a:p>
        </p:txBody>
      </p:sp>
    </p:spTree>
    <p:extLst>
      <p:ext uri="{BB962C8B-B14F-4D97-AF65-F5344CB8AC3E}">
        <p14:creationId xmlns:p14="http://schemas.microsoft.com/office/powerpoint/2010/main" val="254517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9B4EB20-8197-4D9A-B879-1D275FC5736A}"/>
              </a:ext>
            </a:extLst>
          </p:cNvPr>
          <p:cNvSpPr/>
          <p:nvPr/>
        </p:nvSpPr>
        <p:spPr>
          <a:xfrm>
            <a:off x="155575" y="2274837"/>
            <a:ext cx="5662246" cy="2308324"/>
          </a:xfrm>
          <a:prstGeom prst="rect">
            <a:avLst/>
          </a:prstGeom>
        </p:spPr>
        <p:txBody>
          <a:bodyPr wrap="square">
            <a:spAutoFit/>
          </a:bodyPr>
          <a:lstStyle/>
          <a:p>
            <a:pPr marL="342900" lvl="0" indent="-342900" algn="just">
              <a:spcAft>
                <a:spcPts val="0"/>
              </a:spcAft>
              <a:buFont typeface="+mj-lt"/>
              <a:buAutoNum type="arabicParenR"/>
            </a:pPr>
            <a:r>
              <a:rPr lang="en-US" dirty="0">
                <a:solidFill>
                  <a:srgbClr val="000000"/>
                </a:solidFill>
                <a:effectLst/>
              </a:rPr>
              <a:t>Estimated distribution of electron temperature of </a:t>
            </a:r>
            <a:r>
              <a:rPr lang="en-US" dirty="0" err="1">
                <a:solidFill>
                  <a:srgbClr val="000000"/>
                </a:solidFill>
                <a:effectLst/>
              </a:rPr>
              <a:t>Ti</a:t>
            </a:r>
            <a:r>
              <a:rPr lang="en-US" dirty="0">
                <a:solidFill>
                  <a:srgbClr val="000000"/>
                </a:solidFill>
                <a:effectLst/>
              </a:rPr>
              <a:t> as a function of width is on the picture.</a:t>
            </a:r>
          </a:p>
          <a:p>
            <a:pPr algn="just"/>
            <a:r>
              <a:rPr lang="en-US" dirty="0"/>
              <a:t>Green field corresponds to energies which were taken for SCFLY estimation, for e.g., for point +33 </a:t>
            </a:r>
            <a:r>
              <a:rPr lang="en-US" dirty="0" err="1"/>
              <a:t>μm</a:t>
            </a:r>
            <a:r>
              <a:rPr lang="en-US" dirty="0"/>
              <a:t> were taken 18 eV (x0.8) and 35 eV (x0.2).</a:t>
            </a:r>
            <a:endParaRPr lang="ru-RU" dirty="0"/>
          </a:p>
          <a:p>
            <a:pPr algn="just"/>
            <a:r>
              <a:rPr lang="en-US" dirty="0"/>
              <a:t>It’s supposed that SCFLY modelling results is more accurate than Prism one.</a:t>
            </a:r>
            <a:endParaRPr lang="ru-RU" dirty="0"/>
          </a:p>
          <a:p>
            <a:pPr marL="342900" lvl="0" indent="-342900" algn="just">
              <a:spcAft>
                <a:spcPts val="0"/>
              </a:spcAft>
              <a:buFont typeface="+mj-lt"/>
              <a:buAutoNum type="arabicParenR"/>
            </a:pPr>
            <a:endParaRPr lang="ru-RU" dirty="0">
              <a:effectLst/>
            </a:endParaRPr>
          </a:p>
        </p:txBody>
      </p:sp>
      <p:pic>
        <p:nvPicPr>
          <p:cNvPr id="3" name="Рисунок 2">
            <a:extLst>
              <a:ext uri="{FF2B5EF4-FFF2-40B4-BE49-F238E27FC236}">
                <a16:creationId xmlns:a16="http://schemas.microsoft.com/office/drawing/2014/main" id="{382CDD40-5032-44E9-8001-950393944EF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0" y="1018857"/>
            <a:ext cx="5940425" cy="4820285"/>
          </a:xfrm>
          <a:prstGeom prst="rect">
            <a:avLst/>
          </a:prstGeom>
          <a:noFill/>
          <a:ln>
            <a:noFill/>
          </a:ln>
        </p:spPr>
      </p:pic>
      <p:sp>
        <p:nvSpPr>
          <p:cNvPr id="4" name="Номер слайда 3">
            <a:extLst>
              <a:ext uri="{FF2B5EF4-FFF2-40B4-BE49-F238E27FC236}">
                <a16:creationId xmlns:a16="http://schemas.microsoft.com/office/drawing/2014/main" id="{2838E9F5-A7AC-4DFD-B771-9292EEBDAAB3}"/>
              </a:ext>
            </a:extLst>
          </p:cNvPr>
          <p:cNvSpPr>
            <a:spLocks noGrp="1"/>
          </p:cNvSpPr>
          <p:nvPr>
            <p:ph type="sldNum" sz="quarter" idx="12"/>
          </p:nvPr>
        </p:nvSpPr>
        <p:spPr/>
        <p:txBody>
          <a:bodyPr/>
          <a:lstStyle/>
          <a:p>
            <a:fld id="{DFEC5E37-ECDE-4101-93A1-F9B142F2AB5E}" type="slidenum">
              <a:rPr lang="ru-RU" smtClean="0"/>
              <a:t>8</a:t>
            </a:fld>
            <a:endParaRPr lang="ru-RU"/>
          </a:p>
        </p:txBody>
      </p:sp>
    </p:spTree>
    <p:extLst>
      <p:ext uri="{BB962C8B-B14F-4D97-AF65-F5344CB8AC3E}">
        <p14:creationId xmlns:p14="http://schemas.microsoft.com/office/powerpoint/2010/main" val="95241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08DA37-AEF1-45CC-8CFD-CDD09D3E0D34}"/>
              </a:ext>
            </a:extLst>
          </p:cNvPr>
          <p:cNvSpPr txBox="1"/>
          <p:nvPr/>
        </p:nvSpPr>
        <p:spPr>
          <a:xfrm>
            <a:off x="2797628" y="2090172"/>
            <a:ext cx="6596743" cy="1569660"/>
          </a:xfrm>
          <a:prstGeom prst="rect">
            <a:avLst/>
          </a:prstGeom>
          <a:noFill/>
        </p:spPr>
        <p:txBody>
          <a:bodyPr wrap="square" rtlCol="0">
            <a:spAutoFit/>
          </a:bodyPr>
          <a:lstStyle/>
          <a:p>
            <a:pPr algn="ctr"/>
            <a:r>
              <a:rPr lang="en-US" sz="2400" dirty="0"/>
              <a:t>Part 3</a:t>
            </a:r>
          </a:p>
          <a:p>
            <a:pPr algn="ctr"/>
            <a:endParaRPr lang="en-US" sz="2400" b="1" dirty="0"/>
          </a:p>
          <a:p>
            <a:pPr algn="ctr"/>
            <a:r>
              <a:rPr lang="en-US" sz="2400" b="1" dirty="0"/>
              <a:t>He-alfa modelling grounds</a:t>
            </a:r>
          </a:p>
          <a:p>
            <a:pPr algn="ctr"/>
            <a:endParaRPr lang="ru-RU" sz="2400" dirty="0"/>
          </a:p>
        </p:txBody>
      </p:sp>
    </p:spTree>
    <p:extLst>
      <p:ext uri="{BB962C8B-B14F-4D97-AF65-F5344CB8AC3E}">
        <p14:creationId xmlns:p14="http://schemas.microsoft.com/office/powerpoint/2010/main" val="2044754379"/>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7517</TotalTime>
  <Words>1445</Words>
  <Application>Microsoft Office PowerPoint</Application>
  <PresentationFormat>Широкоэкранный</PresentationFormat>
  <Paragraphs>99</Paragraphs>
  <Slides>16</Slides>
  <Notes>6</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16</vt:i4>
      </vt:variant>
    </vt:vector>
  </HeadingPairs>
  <TitlesOfParts>
    <vt:vector size="21" baseType="lpstr">
      <vt:lpstr>Arial</vt:lpstr>
      <vt:lpstr>Calibri</vt:lpstr>
      <vt:lpstr>Calibri (Основной текст)</vt:lpstr>
      <vt:lpstr>Calibri Light</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Artem Martynenko</dc:creator>
  <cp:lastModifiedBy>Artem Martynenko</cp:lastModifiedBy>
  <cp:revision>89</cp:revision>
  <dcterms:created xsi:type="dcterms:W3CDTF">2018-09-05T08:01:33Z</dcterms:created>
  <dcterms:modified xsi:type="dcterms:W3CDTF">2021-03-16T15:44:57Z</dcterms:modified>
</cp:coreProperties>
</file>